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8" r:id="rId3"/>
    <p:sldId id="268" r:id="rId4"/>
    <p:sldId id="269" r:id="rId5"/>
    <p:sldId id="270" r:id="rId6"/>
    <p:sldId id="271" r:id="rId7"/>
    <p:sldId id="272" r:id="rId8"/>
    <p:sldId id="278" r:id="rId9"/>
    <p:sldId id="273" r:id="rId10"/>
    <p:sldId id="277" r:id="rId11"/>
    <p:sldId id="274" r:id="rId12"/>
    <p:sldId id="275" r:id="rId13"/>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showGuides="1">
      <p:cViewPr>
        <p:scale>
          <a:sx n="70" d="100"/>
          <a:sy n="70" d="100"/>
        </p:scale>
        <p:origin x="326" y="22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CA"/>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3EF94335-27DE-48E0-A75B-1A5E1EA43A30}" type="datetimeFigureOut">
              <a:rPr lang="en-CA" smtClean="0"/>
              <a:t>20/11/2017</a:t>
            </a:fld>
            <a:endParaRPr lang="en-CA"/>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CA"/>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B8C06473-B9AD-4C9C-A376-ED9766D07EAF}" type="slidenum">
              <a:rPr lang="en-CA" smtClean="0"/>
              <a:t>‹#›</a:t>
            </a:fld>
            <a:endParaRPr lang="en-CA"/>
          </a:p>
        </p:txBody>
      </p:sp>
    </p:spTree>
    <p:extLst>
      <p:ext uri="{BB962C8B-B14F-4D97-AF65-F5344CB8AC3E}">
        <p14:creationId xmlns:p14="http://schemas.microsoft.com/office/powerpoint/2010/main" val="23753668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08208F-8D0F-4CB1-9AE8-AE7EC564B1F9}" type="datetimeFigureOut">
              <a:rPr lang="en-CA" smtClean="0"/>
              <a:t>20/11/2017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63521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08208F-8D0F-4CB1-9AE8-AE7EC564B1F9}" type="datetimeFigureOut">
              <a:rPr lang="en-CA" smtClean="0"/>
              <a:t>20/11/2017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3436284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08208F-8D0F-4CB1-9AE8-AE7EC564B1F9}" type="datetimeFigureOut">
              <a:rPr lang="en-CA" smtClean="0"/>
              <a:t>20/11/2017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171720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08208F-8D0F-4CB1-9AE8-AE7EC564B1F9}" type="datetimeFigureOut">
              <a:rPr lang="en-CA" smtClean="0"/>
              <a:t>20/11/2017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2098586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08208F-8D0F-4CB1-9AE8-AE7EC564B1F9}" type="datetimeFigureOut">
              <a:rPr lang="en-CA" smtClean="0"/>
              <a:t>20/11/2017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227916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08208F-8D0F-4CB1-9AE8-AE7EC564B1F9}" type="datetimeFigureOut">
              <a:rPr lang="en-CA" smtClean="0"/>
              <a:t>20/11/2017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3273219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08208F-8D0F-4CB1-9AE8-AE7EC564B1F9}" type="datetimeFigureOut">
              <a:rPr lang="en-CA" smtClean="0"/>
              <a:t>20/11/2017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211847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08208F-8D0F-4CB1-9AE8-AE7EC564B1F9}" type="datetimeFigureOut">
              <a:rPr lang="en-CA" smtClean="0"/>
              <a:t>20/11/2017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144289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8208F-8D0F-4CB1-9AE8-AE7EC564B1F9}" type="datetimeFigureOut">
              <a:rPr lang="en-CA" smtClean="0"/>
              <a:t>20/11/2017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45746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08208F-8D0F-4CB1-9AE8-AE7EC564B1F9}" type="datetimeFigureOut">
              <a:rPr lang="en-CA" smtClean="0"/>
              <a:t>20/11/2017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339883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08208F-8D0F-4CB1-9AE8-AE7EC564B1F9}" type="datetimeFigureOut">
              <a:rPr lang="en-CA" smtClean="0"/>
              <a:t>20/11/2017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229053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8208F-8D0F-4CB1-9AE8-AE7EC564B1F9}" type="datetimeFigureOut">
              <a:rPr lang="en-CA" smtClean="0"/>
              <a:t>20/11/2017</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AF0AD-18C3-41EB-8C33-F1A61F8E3D0C}" type="slidenum">
              <a:rPr lang="en-CA" smtClean="0"/>
              <a:t>‹#›</a:t>
            </a:fld>
            <a:endParaRPr lang="en-CA"/>
          </a:p>
        </p:txBody>
      </p:sp>
    </p:spTree>
    <p:extLst>
      <p:ext uri="{BB962C8B-B14F-4D97-AF65-F5344CB8AC3E}">
        <p14:creationId xmlns:p14="http://schemas.microsoft.com/office/powerpoint/2010/main" val="1211178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7087" y="2263095"/>
            <a:ext cx="6858000" cy="1655762"/>
          </a:xfrm>
        </p:spPr>
        <p:txBody>
          <a:bodyPr>
            <a:normAutofit fontScale="92500" lnSpcReduction="10000"/>
          </a:bodyPr>
          <a:lstStyle/>
          <a:p>
            <a:r>
              <a:rPr lang="en-CA" dirty="0" smtClean="0"/>
              <a:t>Presentation to </a:t>
            </a:r>
          </a:p>
          <a:p>
            <a:r>
              <a:rPr lang="en-CA" dirty="0" smtClean="0"/>
              <a:t>Environment and Climate Protection Committee</a:t>
            </a:r>
          </a:p>
          <a:p>
            <a:r>
              <a:rPr lang="en-CA" dirty="0" smtClean="0"/>
              <a:t>City of Ottawa</a:t>
            </a:r>
          </a:p>
          <a:p>
            <a:r>
              <a:rPr lang="en-CA" dirty="0" smtClean="0"/>
              <a:t>November 21, 2017</a:t>
            </a:r>
          </a:p>
          <a:p>
            <a:endParaRPr lang="en-CA" dirty="0" smtClean="0"/>
          </a:p>
          <a:p>
            <a:endParaRPr lang="en-CA" dirty="0" smtClean="0"/>
          </a:p>
        </p:txBody>
      </p:sp>
      <p:grpSp>
        <p:nvGrpSpPr>
          <p:cNvPr id="10" name="Group 9"/>
          <p:cNvGrpSpPr/>
          <p:nvPr/>
        </p:nvGrpSpPr>
        <p:grpSpPr>
          <a:xfrm>
            <a:off x="661097" y="670560"/>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8" name="TextBox 7"/>
          <p:cNvSpPr txBox="1"/>
          <p:nvPr/>
        </p:nvSpPr>
        <p:spPr>
          <a:xfrm>
            <a:off x="359229" y="4150567"/>
            <a:ext cx="8523514" cy="369332"/>
          </a:xfrm>
          <a:prstGeom prst="rect">
            <a:avLst/>
          </a:prstGeom>
          <a:noFill/>
        </p:spPr>
        <p:txBody>
          <a:bodyPr wrap="square" rtlCol="0">
            <a:spAutoFit/>
          </a:bodyPr>
          <a:lstStyle/>
          <a:p>
            <a:r>
              <a:rPr lang="en-CA" dirty="0" smtClean="0"/>
              <a:t>Agenda Item: Energy Evolution: Ottawa`s Community Energy Transition Strategy Phase 1</a:t>
            </a:r>
            <a:endParaRPr lang="en-CA" dirty="0"/>
          </a:p>
        </p:txBody>
      </p:sp>
      <p:sp>
        <p:nvSpPr>
          <p:cNvPr id="9" name="TextBox 8"/>
          <p:cNvSpPr txBox="1"/>
          <p:nvPr/>
        </p:nvSpPr>
        <p:spPr>
          <a:xfrm>
            <a:off x="4680523" y="5345974"/>
            <a:ext cx="3802380" cy="923330"/>
          </a:xfrm>
          <a:prstGeom prst="rect">
            <a:avLst/>
          </a:prstGeom>
          <a:noFill/>
        </p:spPr>
        <p:txBody>
          <a:bodyPr wrap="square" rtlCol="0">
            <a:spAutoFit/>
          </a:bodyPr>
          <a:lstStyle/>
          <a:p>
            <a:r>
              <a:rPr lang="en-CA" dirty="0" smtClean="0"/>
              <a:t>Presenter: </a:t>
            </a:r>
          </a:p>
          <a:p>
            <a:r>
              <a:rPr lang="en-CA" dirty="0" smtClean="0"/>
              <a:t>Angela Keller-Herzog</a:t>
            </a:r>
          </a:p>
          <a:p>
            <a:r>
              <a:rPr lang="en-CA" dirty="0" smtClean="0"/>
              <a:t>Contact: environment@glebeca.ca </a:t>
            </a:r>
            <a:endParaRPr lang="en-CA" dirty="0"/>
          </a:p>
        </p:txBody>
      </p:sp>
    </p:spTree>
    <p:extLst>
      <p:ext uri="{BB962C8B-B14F-4D97-AF65-F5344CB8AC3E}">
        <p14:creationId xmlns:p14="http://schemas.microsoft.com/office/powerpoint/2010/main" val="4175828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59068" y="149433"/>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 name="TextBox 1"/>
          <p:cNvSpPr txBox="1"/>
          <p:nvPr/>
        </p:nvSpPr>
        <p:spPr>
          <a:xfrm>
            <a:off x="533398" y="1262743"/>
            <a:ext cx="8262259" cy="5386090"/>
          </a:xfrm>
          <a:prstGeom prst="rect">
            <a:avLst/>
          </a:prstGeom>
          <a:noFill/>
        </p:spPr>
        <p:txBody>
          <a:bodyPr wrap="square" rtlCol="0">
            <a:spAutoFit/>
          </a:bodyPr>
          <a:lstStyle/>
          <a:p>
            <a:r>
              <a:rPr lang="en-CA" sz="2400" b="1" dirty="0" smtClean="0"/>
              <a:t>4. </a:t>
            </a:r>
            <a:r>
              <a:rPr lang="en-CA" sz="2400" b="1" dirty="0" smtClean="0"/>
              <a:t>Medium &amp; Long-term Energy Strategy</a:t>
            </a:r>
          </a:p>
          <a:p>
            <a:endParaRPr lang="en-CA" sz="2000" dirty="0" smtClean="0"/>
          </a:p>
          <a:p>
            <a:r>
              <a:rPr lang="en-CA" sz="2000" dirty="0" smtClean="0"/>
              <a:t>Clarity on work on Long-range Energy Modelling and Assessment to chart and prioritize energy investments in medium and long term, so that we have a plan on how to achieve our long term greenhouse gas reduction target.</a:t>
            </a:r>
          </a:p>
          <a:p>
            <a:endParaRPr lang="en-CA" sz="2000" dirty="0" smtClean="0"/>
          </a:p>
          <a:p>
            <a:r>
              <a:rPr lang="en-CA" sz="2000" dirty="0" smtClean="0"/>
              <a:t>Experts are advising that incrementalism will not lead to the achievement of significant carbon reduction targets, integrated planning and investment is required.</a:t>
            </a:r>
          </a:p>
          <a:p>
            <a:endParaRPr lang="en-CA" sz="2000" dirty="0"/>
          </a:p>
          <a:p>
            <a:r>
              <a:rPr lang="en-CA" sz="2000" dirty="0" smtClean="0"/>
              <a:t>We are concerned that the documents presented are not clear on when the longer-term planning for Ottawa`s low carbon future will be delivered.</a:t>
            </a:r>
          </a:p>
          <a:p>
            <a:endParaRPr lang="en-CA" sz="2000" dirty="0" smtClean="0"/>
          </a:p>
          <a:p>
            <a:r>
              <a:rPr lang="en-CA" sz="2000" b="1" dirty="0" smtClean="0"/>
              <a:t>Recommendation: </a:t>
            </a:r>
            <a:r>
              <a:rPr lang="en-CA" sz="2000" dirty="0" smtClean="0"/>
              <a:t>Committee to direct staff to deliver the Long-range Energy Modelling component of the work either as part of Phase 2, or by a specified date.</a:t>
            </a:r>
          </a:p>
          <a:p>
            <a:endParaRPr lang="en-CA" sz="2000" dirty="0"/>
          </a:p>
        </p:txBody>
      </p:sp>
    </p:spTree>
    <p:extLst>
      <p:ext uri="{BB962C8B-B14F-4D97-AF65-F5344CB8AC3E}">
        <p14:creationId xmlns:p14="http://schemas.microsoft.com/office/powerpoint/2010/main" val="4193321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59068" y="149433"/>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 name="TextBox 1"/>
          <p:cNvSpPr txBox="1"/>
          <p:nvPr/>
        </p:nvSpPr>
        <p:spPr>
          <a:xfrm>
            <a:off x="674913" y="1317172"/>
            <a:ext cx="8120743" cy="4893647"/>
          </a:xfrm>
          <a:prstGeom prst="rect">
            <a:avLst/>
          </a:prstGeom>
          <a:noFill/>
        </p:spPr>
        <p:txBody>
          <a:bodyPr wrap="square" rtlCol="0">
            <a:spAutoFit/>
          </a:bodyPr>
          <a:lstStyle/>
          <a:p>
            <a:r>
              <a:rPr lang="en-CA" sz="2400" b="1" dirty="0"/>
              <a:t>5</a:t>
            </a:r>
            <a:r>
              <a:rPr lang="en-CA" sz="2400" b="1" dirty="0" smtClean="0"/>
              <a:t>. Carbon Accounting and Emissions Reporting</a:t>
            </a:r>
          </a:p>
          <a:p>
            <a:r>
              <a:rPr lang="en-CA" sz="2400" dirty="0" smtClean="0"/>
              <a:t>The measurement of energy use and fuel mix is the equivalent of carbon and greenhouse gas accounting, once units are converted. </a:t>
            </a:r>
          </a:p>
          <a:p>
            <a:r>
              <a:rPr lang="en-CA" sz="2400" dirty="0" smtClean="0"/>
              <a:t>We are concerned that if we are not measuring, tracking and reporting on energy use and GHG emissions, then we are not able to manage the energy transition. We are concerned that the current reporting requirement for staff to report to the ECP Committee </a:t>
            </a:r>
            <a:r>
              <a:rPr lang="en-CA" sz="2400" u="sng" dirty="0" smtClean="0"/>
              <a:t>only every four years </a:t>
            </a:r>
            <a:r>
              <a:rPr lang="en-CA" sz="2400" dirty="0" smtClean="0"/>
              <a:t>on Ottawa`s greenhouse gas emissions (community and corporate) is inadequate. </a:t>
            </a:r>
          </a:p>
          <a:p>
            <a:endParaRPr lang="en-CA" sz="2400" dirty="0"/>
          </a:p>
          <a:p>
            <a:r>
              <a:rPr lang="en-CA" sz="2400" b="1" dirty="0" smtClean="0"/>
              <a:t>Recommendation:  </a:t>
            </a:r>
            <a:r>
              <a:rPr lang="en-CA" sz="2400" dirty="0" smtClean="0"/>
              <a:t>Committee to direct staff to report annually on community and corporate emissions, energy use and mix.</a:t>
            </a:r>
          </a:p>
        </p:txBody>
      </p:sp>
    </p:spTree>
    <p:extLst>
      <p:ext uri="{BB962C8B-B14F-4D97-AF65-F5344CB8AC3E}">
        <p14:creationId xmlns:p14="http://schemas.microsoft.com/office/powerpoint/2010/main" val="2597987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59068" y="149433"/>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 name="TextBox 1"/>
          <p:cNvSpPr txBox="1"/>
          <p:nvPr/>
        </p:nvSpPr>
        <p:spPr>
          <a:xfrm>
            <a:off x="972428" y="1796143"/>
            <a:ext cx="7017686" cy="1938992"/>
          </a:xfrm>
          <a:prstGeom prst="rect">
            <a:avLst/>
          </a:prstGeom>
          <a:noFill/>
        </p:spPr>
        <p:txBody>
          <a:bodyPr wrap="square" rtlCol="0">
            <a:spAutoFit/>
          </a:bodyPr>
          <a:lstStyle/>
          <a:p>
            <a:pPr algn="ctr"/>
            <a:r>
              <a:rPr lang="en-CA" sz="2400" dirty="0" smtClean="0"/>
              <a:t>Thank you counsellors, for your attention.</a:t>
            </a:r>
          </a:p>
          <a:p>
            <a:pPr algn="ctr"/>
            <a:endParaRPr lang="en-CA" sz="2400" dirty="0" smtClean="0"/>
          </a:p>
          <a:p>
            <a:pPr algn="ctr"/>
            <a:r>
              <a:rPr lang="en-CA" sz="2400" dirty="0" smtClean="0"/>
              <a:t>Please consider taking our constructive recommendations forward to direct staff. </a:t>
            </a:r>
          </a:p>
          <a:p>
            <a:pPr algn="ctr"/>
            <a:endParaRPr lang="en-CA" sz="2400" dirty="0"/>
          </a:p>
        </p:txBody>
      </p:sp>
      <p:sp>
        <p:nvSpPr>
          <p:cNvPr id="8" name="TextBox 7"/>
          <p:cNvSpPr txBox="1"/>
          <p:nvPr/>
        </p:nvSpPr>
        <p:spPr>
          <a:xfrm>
            <a:off x="397328" y="4846099"/>
            <a:ext cx="8545286" cy="923330"/>
          </a:xfrm>
          <a:prstGeom prst="rect">
            <a:avLst/>
          </a:prstGeom>
          <a:noFill/>
          <a:ln w="15875">
            <a:solidFill>
              <a:schemeClr val="accent6"/>
            </a:solidFill>
          </a:ln>
        </p:spPr>
        <p:txBody>
          <a:bodyPr wrap="square" rtlCol="0">
            <a:spAutoFit/>
          </a:bodyPr>
          <a:lstStyle/>
          <a:p>
            <a:r>
              <a:rPr lang="en-CA" dirty="0"/>
              <a:t>Community Associations for Environmental Sustainability (CAFES) was founded in 2010 and is a forum for representatives of </a:t>
            </a:r>
            <a:r>
              <a:rPr lang="en-CA" dirty="0" smtClean="0"/>
              <a:t>community and residents’ </a:t>
            </a:r>
            <a:r>
              <a:rPr lang="en-CA" dirty="0"/>
              <a:t>associations to </a:t>
            </a:r>
            <a:r>
              <a:rPr lang="en-CA" dirty="0" smtClean="0"/>
              <a:t>meet, exchange and engage </a:t>
            </a:r>
            <a:r>
              <a:rPr lang="en-CA" dirty="0"/>
              <a:t>with the City of Ottawa on environmental </a:t>
            </a:r>
            <a:r>
              <a:rPr lang="en-CA" dirty="0" smtClean="0"/>
              <a:t>issues.</a:t>
            </a:r>
            <a:r>
              <a:rPr lang="en-CA" dirty="0"/>
              <a:t> </a:t>
            </a:r>
          </a:p>
        </p:txBody>
      </p:sp>
    </p:spTree>
    <p:extLst>
      <p:ext uri="{BB962C8B-B14F-4D97-AF65-F5344CB8AC3E}">
        <p14:creationId xmlns:p14="http://schemas.microsoft.com/office/powerpoint/2010/main" val="44802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661097" y="1161804"/>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4" name="TextBox 13"/>
          <p:cNvSpPr txBox="1"/>
          <p:nvPr/>
        </p:nvSpPr>
        <p:spPr>
          <a:xfrm>
            <a:off x="598714" y="5845629"/>
            <a:ext cx="7633817" cy="646331"/>
          </a:xfrm>
          <a:prstGeom prst="rect">
            <a:avLst/>
          </a:prstGeom>
          <a:noFill/>
        </p:spPr>
        <p:txBody>
          <a:bodyPr wrap="square" rtlCol="0">
            <a:spAutoFit/>
          </a:bodyPr>
          <a:lstStyle/>
          <a:p>
            <a:r>
              <a:rPr lang="en-CA" dirty="0" smtClean="0"/>
              <a:t>Note: This presentation complements an earlier presentation to the same Committee on the agenda item Budget 2018. </a:t>
            </a:r>
            <a:endParaRPr lang="en-CA" dirty="0"/>
          </a:p>
        </p:txBody>
      </p:sp>
      <p:sp>
        <p:nvSpPr>
          <p:cNvPr id="15" name="TextBox 14"/>
          <p:cNvSpPr txBox="1"/>
          <p:nvPr/>
        </p:nvSpPr>
        <p:spPr>
          <a:xfrm>
            <a:off x="843643" y="2906486"/>
            <a:ext cx="7456714" cy="1477328"/>
          </a:xfrm>
          <a:prstGeom prst="rect">
            <a:avLst/>
          </a:prstGeom>
          <a:noFill/>
        </p:spPr>
        <p:txBody>
          <a:bodyPr wrap="square" rtlCol="0">
            <a:spAutoFit/>
          </a:bodyPr>
          <a:lstStyle/>
          <a:p>
            <a:pPr algn="ctr"/>
            <a:r>
              <a:rPr lang="en-CA" sz="5400" b="1" dirty="0" smtClean="0"/>
              <a:t>13-5-5</a:t>
            </a:r>
          </a:p>
          <a:p>
            <a:pPr algn="ctr"/>
            <a:endParaRPr lang="en-CA" b="1" dirty="0"/>
          </a:p>
          <a:p>
            <a:pPr algn="ctr"/>
            <a:r>
              <a:rPr lang="en-CA" b="1" dirty="0" smtClean="0"/>
              <a:t>13 Likes – 5 Concerns – 5 Constructive Solutions</a:t>
            </a:r>
          </a:p>
        </p:txBody>
      </p:sp>
    </p:spTree>
    <p:extLst>
      <p:ext uri="{BB962C8B-B14F-4D97-AF65-F5344CB8AC3E}">
        <p14:creationId xmlns:p14="http://schemas.microsoft.com/office/powerpoint/2010/main" val="4143145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59068" y="149433"/>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8" name="TextBox 7"/>
          <p:cNvSpPr txBox="1"/>
          <p:nvPr/>
        </p:nvSpPr>
        <p:spPr>
          <a:xfrm>
            <a:off x="-2417322" y="6586945"/>
            <a:ext cx="3802380" cy="923330"/>
          </a:xfrm>
          <a:prstGeom prst="rect">
            <a:avLst/>
          </a:prstGeom>
          <a:noFill/>
        </p:spPr>
        <p:txBody>
          <a:bodyPr wrap="square" rtlCol="0">
            <a:spAutoFit/>
          </a:bodyPr>
          <a:lstStyle/>
          <a:p>
            <a:r>
              <a:rPr lang="en-CA" dirty="0" smtClean="0"/>
              <a:t>Presenter: </a:t>
            </a:r>
          </a:p>
          <a:p>
            <a:r>
              <a:rPr lang="en-CA" dirty="0" smtClean="0"/>
              <a:t>Angela Keller-Herzog</a:t>
            </a:r>
          </a:p>
          <a:p>
            <a:r>
              <a:rPr lang="en-CA" dirty="0" smtClean="0"/>
              <a:t>Contact: environment@glebeca.ca </a:t>
            </a:r>
            <a:endParaRPr lang="en-CA" dirty="0"/>
          </a:p>
        </p:txBody>
      </p:sp>
      <p:sp>
        <p:nvSpPr>
          <p:cNvPr id="2" name="TextBox 1"/>
          <p:cNvSpPr txBox="1"/>
          <p:nvPr/>
        </p:nvSpPr>
        <p:spPr>
          <a:xfrm>
            <a:off x="759068" y="1240972"/>
            <a:ext cx="7350789" cy="5078313"/>
          </a:xfrm>
          <a:prstGeom prst="rect">
            <a:avLst/>
          </a:prstGeom>
          <a:noFill/>
        </p:spPr>
        <p:txBody>
          <a:bodyPr wrap="square" rtlCol="0">
            <a:spAutoFit/>
          </a:bodyPr>
          <a:lstStyle/>
          <a:p>
            <a:r>
              <a:rPr lang="en-CA" dirty="0" smtClean="0"/>
              <a:t>We welcome the presentation of the Energy Evolution Strategy Phase 1. </a:t>
            </a:r>
          </a:p>
          <a:p>
            <a:endParaRPr lang="en-CA" dirty="0"/>
          </a:p>
          <a:p>
            <a:r>
              <a:rPr lang="en-CA" b="1" dirty="0" smtClean="0"/>
              <a:t>What we like…</a:t>
            </a:r>
            <a:endParaRPr lang="en-CA" b="1" dirty="0"/>
          </a:p>
          <a:p>
            <a:endParaRPr lang="en-CA" dirty="0" smtClean="0"/>
          </a:p>
          <a:p>
            <a:r>
              <a:rPr lang="en-CA" dirty="0" smtClean="0"/>
              <a:t>1. We recognize that thousands of hours of staff, consultant and stakeholder time have gone into producing these documents and would like to commend all the hard work that has been done. </a:t>
            </a:r>
          </a:p>
          <a:p>
            <a:endParaRPr lang="en-CA" dirty="0"/>
          </a:p>
          <a:p>
            <a:r>
              <a:rPr lang="en-CA" dirty="0" smtClean="0"/>
              <a:t>2. We fully support the underlying approach of working towards a community-wide strategy, one that involves a wide array of stakeholders, talents, resources, capacities and not least – future aspirations – that we have for the greater Ottawa region.</a:t>
            </a:r>
          </a:p>
          <a:p>
            <a:endParaRPr lang="en-CA" dirty="0"/>
          </a:p>
          <a:p>
            <a:r>
              <a:rPr lang="en-CA" dirty="0" smtClean="0"/>
              <a:t>3. We commend the significant investment in stakeholder engagement that was undertaken through creation of the Sounding Board, working groups and work with technical experts. We welcome for this public engagement process to continue to guide the development of Phase 2. </a:t>
            </a:r>
          </a:p>
          <a:p>
            <a:endParaRPr lang="en-CA" dirty="0"/>
          </a:p>
        </p:txBody>
      </p:sp>
    </p:spTree>
    <p:extLst>
      <p:ext uri="{BB962C8B-B14F-4D97-AF65-F5344CB8AC3E}">
        <p14:creationId xmlns:p14="http://schemas.microsoft.com/office/powerpoint/2010/main" val="1470916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59068" y="149433"/>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8" name="TextBox 7"/>
          <p:cNvSpPr txBox="1"/>
          <p:nvPr/>
        </p:nvSpPr>
        <p:spPr>
          <a:xfrm>
            <a:off x="-2417322" y="6586945"/>
            <a:ext cx="3802380" cy="923330"/>
          </a:xfrm>
          <a:prstGeom prst="rect">
            <a:avLst/>
          </a:prstGeom>
          <a:noFill/>
        </p:spPr>
        <p:txBody>
          <a:bodyPr wrap="square" rtlCol="0">
            <a:spAutoFit/>
          </a:bodyPr>
          <a:lstStyle/>
          <a:p>
            <a:r>
              <a:rPr lang="en-CA" dirty="0" smtClean="0"/>
              <a:t>Presenter: </a:t>
            </a:r>
          </a:p>
          <a:p>
            <a:r>
              <a:rPr lang="en-CA" dirty="0" smtClean="0"/>
              <a:t>Angela Keller-Herzog</a:t>
            </a:r>
          </a:p>
          <a:p>
            <a:r>
              <a:rPr lang="en-CA" dirty="0" smtClean="0"/>
              <a:t>Contact: environment@glebeca.ca </a:t>
            </a:r>
            <a:endParaRPr lang="en-CA" dirty="0"/>
          </a:p>
        </p:txBody>
      </p:sp>
      <p:sp>
        <p:nvSpPr>
          <p:cNvPr id="2" name="TextBox 1"/>
          <p:cNvSpPr txBox="1"/>
          <p:nvPr/>
        </p:nvSpPr>
        <p:spPr>
          <a:xfrm>
            <a:off x="731309" y="1167493"/>
            <a:ext cx="7681382" cy="5355312"/>
          </a:xfrm>
          <a:prstGeom prst="rect">
            <a:avLst/>
          </a:prstGeom>
          <a:noFill/>
        </p:spPr>
        <p:txBody>
          <a:bodyPr wrap="square" rtlCol="0">
            <a:spAutoFit/>
          </a:bodyPr>
          <a:lstStyle/>
          <a:p>
            <a:r>
              <a:rPr lang="en-CA" dirty="0" smtClean="0"/>
              <a:t>4. We also highly value the good quality of technical work that underpins the work, namely the baseline and pathways studies by </a:t>
            </a:r>
            <a:r>
              <a:rPr lang="en-CA" dirty="0" err="1" smtClean="0"/>
              <a:t>Leidos</a:t>
            </a:r>
            <a:r>
              <a:rPr lang="en-CA" dirty="0" smtClean="0"/>
              <a:t> Canada Inc. We believe that this is money well spent. </a:t>
            </a:r>
          </a:p>
          <a:p>
            <a:endParaRPr lang="en-CA" dirty="0"/>
          </a:p>
          <a:p>
            <a:r>
              <a:rPr lang="en-CA" dirty="0" smtClean="0"/>
              <a:t>5. We recognize and appreciate the efforts that staff are making to identify and pursue leverage and funding opportunities for partnership projects from provincial, federal, Federation of Canadian Municipalities and other sources.</a:t>
            </a:r>
          </a:p>
          <a:p>
            <a:endParaRPr lang="en-CA" dirty="0"/>
          </a:p>
          <a:p>
            <a:r>
              <a:rPr lang="en-CA" dirty="0" smtClean="0"/>
              <a:t>6. We understand that the LRT is straining the City`s investment capacity in terms of both human and financial resources. Clearly the LRT will also have a very significant impact in reducing our transportation carbon footprint.</a:t>
            </a:r>
          </a:p>
          <a:p>
            <a:endParaRPr lang="en-CA" dirty="0"/>
          </a:p>
          <a:p>
            <a:r>
              <a:rPr lang="en-CA" dirty="0" smtClean="0"/>
              <a:t>7. We applaud the forward thinking in identifying Ottawa Hydro dividends as a sustainable source of finance for making the </a:t>
            </a:r>
            <a:r>
              <a:rPr lang="en-CA" dirty="0" smtClean="0"/>
              <a:t>future investments in transitioning our region`s energy system including retrofitting the building sector. </a:t>
            </a:r>
          </a:p>
          <a:p>
            <a:endParaRPr lang="en-CA" dirty="0"/>
          </a:p>
          <a:p>
            <a:r>
              <a:rPr lang="en-CA" dirty="0" smtClean="0"/>
              <a:t>8. We applaud staff in the Treasury office for pioneering work in floating municipal green bonds to finance our infrastructure needs.</a:t>
            </a:r>
            <a:endParaRPr lang="en-CA" dirty="0" smtClean="0"/>
          </a:p>
          <a:p>
            <a:r>
              <a:rPr lang="en-CA" dirty="0" smtClean="0"/>
              <a:t> </a:t>
            </a:r>
            <a:endParaRPr lang="en-CA" dirty="0"/>
          </a:p>
        </p:txBody>
      </p:sp>
    </p:spTree>
    <p:extLst>
      <p:ext uri="{BB962C8B-B14F-4D97-AF65-F5344CB8AC3E}">
        <p14:creationId xmlns:p14="http://schemas.microsoft.com/office/powerpoint/2010/main" val="2640958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59068" y="149433"/>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 name="Rectangle 1"/>
          <p:cNvSpPr/>
          <p:nvPr/>
        </p:nvSpPr>
        <p:spPr>
          <a:xfrm>
            <a:off x="581840" y="1155442"/>
            <a:ext cx="7999034" cy="5355312"/>
          </a:xfrm>
          <a:prstGeom prst="rect">
            <a:avLst/>
          </a:prstGeom>
        </p:spPr>
        <p:txBody>
          <a:bodyPr wrap="square">
            <a:spAutoFit/>
          </a:bodyPr>
          <a:lstStyle/>
          <a:p>
            <a:r>
              <a:rPr lang="en-CA" dirty="0" smtClean="0"/>
              <a:t>9. We support the approach of seeking policy innovation, opportunities to create incentives and piloting measures. </a:t>
            </a:r>
          </a:p>
          <a:p>
            <a:endParaRPr lang="en-CA" dirty="0"/>
          </a:p>
          <a:p>
            <a:r>
              <a:rPr lang="en-CA" dirty="0" smtClean="0"/>
              <a:t>10. We like the idea of creating a Smart Energy Office, so that we can have engineers, planners, policy people and project managers working together, in a dedicated fashion. </a:t>
            </a:r>
            <a:r>
              <a:rPr lang="en-CA" dirty="0" smtClean="0"/>
              <a:t>Having dedicated staff that can </a:t>
            </a:r>
          </a:p>
          <a:p>
            <a:endParaRPr lang="en-CA" dirty="0" smtClean="0"/>
          </a:p>
          <a:p>
            <a:pPr marL="342900" indent="-342900">
              <a:buAutoNum type="alphaLcParenBoth"/>
            </a:pPr>
            <a:r>
              <a:rPr lang="en-CA" dirty="0" smtClean="0"/>
              <a:t>manage new partnership projects funded through the Community Energy Innovation Fund and other sources;</a:t>
            </a:r>
          </a:p>
          <a:p>
            <a:pPr marL="342900" indent="-342900">
              <a:buAutoNum type="alphaLcParenBoth"/>
            </a:pPr>
            <a:r>
              <a:rPr lang="en-CA" dirty="0" smtClean="0"/>
              <a:t>Work horizontally with staff in other city </a:t>
            </a:r>
            <a:r>
              <a:rPr lang="en-CA" dirty="0" smtClean="0"/>
              <a:t>units</a:t>
            </a:r>
            <a:r>
              <a:rPr lang="en-CA" dirty="0" smtClean="0"/>
              <a:t> to help introduce a carbon and greenhouse gas accounting lens</a:t>
            </a:r>
          </a:p>
          <a:p>
            <a:pPr marL="342900" indent="-342900">
              <a:buAutoNum type="alphaLcParenBoth"/>
            </a:pPr>
            <a:r>
              <a:rPr lang="en-CA" dirty="0" smtClean="0"/>
              <a:t>Serve as a contact and engagement point for external or community partners and stakeholders wanting to explore new innovations</a:t>
            </a:r>
          </a:p>
          <a:p>
            <a:pPr marL="342900" indent="-342900">
              <a:buAutoNum type="alphaLcParenBoth"/>
            </a:pPr>
            <a:r>
              <a:rPr lang="en-CA" dirty="0" smtClean="0"/>
              <a:t>Be accountable for the Energy Evolution Phase 1 and 2 </a:t>
            </a:r>
            <a:r>
              <a:rPr lang="en-CA" dirty="0" err="1" smtClean="0"/>
              <a:t>workplans</a:t>
            </a:r>
            <a:r>
              <a:rPr lang="en-CA" dirty="0" smtClean="0"/>
              <a:t> (strategy development, pathway work, actions and modelling work)</a:t>
            </a:r>
          </a:p>
          <a:p>
            <a:pPr marL="342900" indent="-342900">
              <a:buAutoNum type="alphaLcParenBoth"/>
            </a:pPr>
            <a:r>
              <a:rPr lang="en-CA" dirty="0" smtClean="0"/>
              <a:t>Measure, track and report on community and corporate emissions and energy-use profiles so that we can gauge progress on achieving our targets</a:t>
            </a:r>
          </a:p>
          <a:p>
            <a:endParaRPr lang="en-CA" dirty="0" smtClean="0"/>
          </a:p>
          <a:p>
            <a:r>
              <a:rPr lang="en-CA" dirty="0" smtClean="0"/>
              <a:t>Is a necessary condition for the Energy Evolution to succeed. </a:t>
            </a:r>
            <a:endParaRPr lang="en-CA" dirty="0" smtClean="0"/>
          </a:p>
        </p:txBody>
      </p:sp>
    </p:spTree>
    <p:extLst>
      <p:ext uri="{BB962C8B-B14F-4D97-AF65-F5344CB8AC3E}">
        <p14:creationId xmlns:p14="http://schemas.microsoft.com/office/powerpoint/2010/main" val="292405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59068" y="149433"/>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3" name="TextBox 2"/>
          <p:cNvSpPr txBox="1"/>
          <p:nvPr/>
        </p:nvSpPr>
        <p:spPr>
          <a:xfrm>
            <a:off x="642258" y="1240971"/>
            <a:ext cx="7938616" cy="4801314"/>
          </a:xfrm>
          <a:prstGeom prst="rect">
            <a:avLst/>
          </a:prstGeom>
          <a:noFill/>
        </p:spPr>
        <p:txBody>
          <a:bodyPr wrap="square" rtlCol="0">
            <a:spAutoFit/>
          </a:bodyPr>
          <a:lstStyle/>
          <a:p>
            <a:r>
              <a:rPr lang="en-CA" dirty="0" smtClean="0"/>
              <a:t>11. We are delighted that the (full length document) reflects an understanding that planning the energy transition for Ottawa is a critical pillar of our regional economic development strategy and that there are very significant economic benefits to be realized including investment and jobs. </a:t>
            </a:r>
          </a:p>
          <a:p>
            <a:endParaRPr lang="en-CA" dirty="0"/>
          </a:p>
          <a:p>
            <a:r>
              <a:rPr lang="en-CA" dirty="0" smtClean="0"/>
              <a:t>12. There is an understanding that we need to link our Smarty City Strategy, to smart grid engineers and Energy Evolution project managers.  </a:t>
            </a:r>
          </a:p>
          <a:p>
            <a:endParaRPr lang="en-CA" dirty="0"/>
          </a:p>
          <a:p>
            <a:r>
              <a:rPr lang="en-CA" dirty="0" smtClean="0"/>
              <a:t>13. We are very happy to see that efforts have been made to identify Phase 1 real </a:t>
            </a:r>
            <a:r>
              <a:rPr lang="en-CA" u="sng" dirty="0" smtClean="0"/>
              <a:t>actions</a:t>
            </a:r>
            <a:r>
              <a:rPr lang="en-CA" dirty="0" smtClean="0"/>
              <a:t> that can be undertaken in the short term, in a constrained resource environment, and while Phase 2 of the strategy is still under preparation. </a:t>
            </a:r>
          </a:p>
          <a:p>
            <a:endParaRPr lang="en-CA" dirty="0" smtClean="0"/>
          </a:p>
          <a:p>
            <a:endParaRPr lang="en-CA" dirty="0"/>
          </a:p>
          <a:p>
            <a:endParaRPr lang="en-CA" dirty="0" smtClean="0"/>
          </a:p>
          <a:p>
            <a:endParaRPr lang="en-CA" dirty="0" smtClean="0"/>
          </a:p>
          <a:p>
            <a:endParaRPr lang="en-CA" dirty="0" smtClean="0"/>
          </a:p>
          <a:p>
            <a:endParaRPr lang="en-CA" dirty="0"/>
          </a:p>
        </p:txBody>
      </p:sp>
    </p:spTree>
    <p:extLst>
      <p:ext uri="{BB962C8B-B14F-4D97-AF65-F5344CB8AC3E}">
        <p14:creationId xmlns:p14="http://schemas.microsoft.com/office/powerpoint/2010/main" val="2187015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59068" y="149433"/>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 name="Rectangle 1"/>
          <p:cNvSpPr/>
          <p:nvPr/>
        </p:nvSpPr>
        <p:spPr>
          <a:xfrm>
            <a:off x="759068" y="1336158"/>
            <a:ext cx="8080132" cy="5355312"/>
          </a:xfrm>
          <a:prstGeom prst="rect">
            <a:avLst/>
          </a:prstGeom>
        </p:spPr>
        <p:txBody>
          <a:bodyPr wrap="square">
            <a:spAutoFit/>
          </a:bodyPr>
          <a:lstStyle/>
          <a:p>
            <a:r>
              <a:rPr lang="en-CA" b="1" dirty="0" smtClean="0"/>
              <a:t>What we are concerned about…</a:t>
            </a:r>
          </a:p>
          <a:p>
            <a:endParaRPr lang="en-CA" dirty="0" smtClean="0"/>
          </a:p>
          <a:p>
            <a:r>
              <a:rPr lang="en-CA" sz="2400" b="1" dirty="0" smtClean="0"/>
              <a:t>1. Staffing</a:t>
            </a:r>
            <a:endParaRPr lang="en-CA" sz="2400" b="1" dirty="0" smtClean="0"/>
          </a:p>
          <a:p>
            <a:r>
              <a:rPr lang="en-CA" sz="2400" dirty="0" smtClean="0"/>
              <a:t>The status quo is a patch-work of temporary, part-time, and seconded staff...as well as calls on staff that already have full-time jobs. </a:t>
            </a:r>
          </a:p>
          <a:p>
            <a:r>
              <a:rPr lang="en-CA" sz="2400" dirty="0" smtClean="0"/>
              <a:t>To succeed in completing the strategy work, implementing the Phase 1 short term actions, and holding up the City end of partnership </a:t>
            </a:r>
            <a:r>
              <a:rPr lang="en-CA" sz="2400" dirty="0" smtClean="0"/>
              <a:t>in leveraged projects, a dedicated team of staff is critical. </a:t>
            </a:r>
          </a:p>
          <a:p>
            <a:endParaRPr lang="en-CA" sz="2400" b="1" dirty="0" smtClean="0"/>
          </a:p>
          <a:p>
            <a:r>
              <a:rPr lang="en-CA" sz="2400" b="1" dirty="0" smtClean="0"/>
              <a:t>Recommendation</a:t>
            </a:r>
            <a:r>
              <a:rPr lang="en-CA" sz="2400" dirty="0" smtClean="0"/>
              <a:t>: shift $250 in capital resources to 2018 operational budget in order to establish the Smart </a:t>
            </a:r>
            <a:r>
              <a:rPr lang="en-CA" sz="2400" dirty="0" smtClean="0"/>
              <a:t>Energy Office in 2018 (see budget presentation)</a:t>
            </a:r>
          </a:p>
          <a:p>
            <a:endParaRPr lang="en-CA" dirty="0" smtClean="0"/>
          </a:p>
        </p:txBody>
      </p:sp>
    </p:spTree>
    <p:extLst>
      <p:ext uri="{BB962C8B-B14F-4D97-AF65-F5344CB8AC3E}">
        <p14:creationId xmlns:p14="http://schemas.microsoft.com/office/powerpoint/2010/main" val="287494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59068" y="149433"/>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 name="TextBox 1"/>
          <p:cNvSpPr txBox="1"/>
          <p:nvPr/>
        </p:nvSpPr>
        <p:spPr>
          <a:xfrm>
            <a:off x="759068" y="1404257"/>
            <a:ext cx="7720903" cy="4893647"/>
          </a:xfrm>
          <a:prstGeom prst="rect">
            <a:avLst/>
          </a:prstGeom>
          <a:noFill/>
        </p:spPr>
        <p:txBody>
          <a:bodyPr wrap="square" rtlCol="0">
            <a:spAutoFit/>
          </a:bodyPr>
          <a:lstStyle/>
          <a:p>
            <a:r>
              <a:rPr lang="en-CA" sz="2400" b="1" dirty="0" smtClean="0"/>
              <a:t>2. </a:t>
            </a:r>
            <a:r>
              <a:rPr lang="en-CA" sz="2400" b="1" dirty="0" smtClean="0"/>
              <a:t>Timely delivery of </a:t>
            </a:r>
            <a:r>
              <a:rPr lang="en-CA" sz="2400" b="1" dirty="0" smtClean="0"/>
              <a:t>Terms of Reference for Community Energy Innovation Fund (CEIF)</a:t>
            </a:r>
          </a:p>
          <a:p>
            <a:r>
              <a:rPr lang="en-CA" sz="2400" dirty="0" smtClean="0"/>
              <a:t>The staff report states that, ``In 2018, staff will bring a report to Council on the mandate, financing and governance of the fund``.  We are concerned that time is running out under this Term of Council and that in order to become operational in 2018, the terms of reference for the CEIF need to be brought to this committee as soon as possible. </a:t>
            </a:r>
            <a:endParaRPr lang="en-CA" sz="2400" dirty="0"/>
          </a:p>
          <a:p>
            <a:endParaRPr lang="en-CA" sz="2400" dirty="0" smtClean="0"/>
          </a:p>
          <a:p>
            <a:r>
              <a:rPr lang="en-CA" sz="2400" b="1" dirty="0" smtClean="0"/>
              <a:t>Recommendation:</a:t>
            </a:r>
            <a:r>
              <a:rPr lang="en-CA" sz="2400" dirty="0" smtClean="0"/>
              <a:t> Committee to direct staff to deliver the CEIF Terms of Reference </a:t>
            </a:r>
            <a:r>
              <a:rPr lang="en-CA" sz="2400" dirty="0" smtClean="0"/>
              <a:t>at the next meeting of the ECP Committee. </a:t>
            </a:r>
            <a:endParaRPr lang="en-CA" sz="2400" dirty="0" smtClean="0"/>
          </a:p>
          <a:p>
            <a:endParaRPr lang="en-CA" sz="2400" dirty="0"/>
          </a:p>
        </p:txBody>
      </p:sp>
    </p:spTree>
    <p:extLst>
      <p:ext uri="{BB962C8B-B14F-4D97-AF65-F5344CB8AC3E}">
        <p14:creationId xmlns:p14="http://schemas.microsoft.com/office/powerpoint/2010/main" val="219149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59068" y="149433"/>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 name="TextBox 1"/>
          <p:cNvSpPr txBox="1"/>
          <p:nvPr/>
        </p:nvSpPr>
        <p:spPr>
          <a:xfrm>
            <a:off x="759068" y="2057400"/>
            <a:ext cx="7720903" cy="3416320"/>
          </a:xfrm>
          <a:prstGeom prst="rect">
            <a:avLst/>
          </a:prstGeom>
          <a:noFill/>
        </p:spPr>
        <p:txBody>
          <a:bodyPr wrap="square" rtlCol="0">
            <a:spAutoFit/>
          </a:bodyPr>
          <a:lstStyle/>
          <a:p>
            <a:r>
              <a:rPr lang="en-CA" sz="2400" b="1" dirty="0" smtClean="0"/>
              <a:t>3. Solid and timely Phase 2 report </a:t>
            </a:r>
          </a:p>
          <a:p>
            <a:endParaRPr lang="en-CA" sz="2400" dirty="0"/>
          </a:p>
          <a:p>
            <a:r>
              <a:rPr lang="en-CA" sz="2400" dirty="0" smtClean="0"/>
              <a:t>This </a:t>
            </a:r>
            <a:r>
              <a:rPr lang="en-CA" sz="2400" dirty="0" smtClean="0"/>
              <a:t>`second half` of the Renewable Energy Strategy </a:t>
            </a:r>
            <a:r>
              <a:rPr lang="en-CA" sz="2400" dirty="0" smtClean="0"/>
              <a:t>should be delivered in a timely fashion, including consultations with stakeholders. </a:t>
            </a:r>
          </a:p>
          <a:p>
            <a:endParaRPr lang="en-CA" sz="2400" dirty="0" smtClean="0"/>
          </a:p>
          <a:p>
            <a:r>
              <a:rPr lang="en-CA" sz="2400" b="1" dirty="0" smtClean="0"/>
              <a:t>Recommendation:</a:t>
            </a:r>
            <a:r>
              <a:rPr lang="en-CA" sz="2400" dirty="0" smtClean="0"/>
              <a:t> Committee to direct staff to deliver Phase 2 Energy Evolution strategy report </a:t>
            </a:r>
            <a:r>
              <a:rPr lang="en-CA" sz="2400" u="sng" dirty="0" smtClean="0"/>
              <a:t>by a specified date</a:t>
            </a:r>
            <a:r>
              <a:rPr lang="en-CA" sz="2400" dirty="0" smtClean="0"/>
              <a:t>.</a:t>
            </a:r>
          </a:p>
          <a:p>
            <a:endParaRPr lang="en-CA" sz="2400" dirty="0"/>
          </a:p>
        </p:txBody>
      </p:sp>
    </p:spTree>
    <p:extLst>
      <p:ext uri="{BB962C8B-B14F-4D97-AF65-F5344CB8AC3E}">
        <p14:creationId xmlns:p14="http://schemas.microsoft.com/office/powerpoint/2010/main" val="41139607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TotalTime>
  <Words>1313</Words>
  <Application>Microsoft Office PowerPoint</Application>
  <PresentationFormat>On-screen Show (4:3)</PresentationFormat>
  <Paragraphs>115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AKH</dc:creator>
  <cp:lastModifiedBy>AKH</cp:lastModifiedBy>
  <cp:revision>41</cp:revision>
  <cp:lastPrinted>2017-11-21T02:25:35Z</cp:lastPrinted>
  <dcterms:created xsi:type="dcterms:W3CDTF">2017-11-20T23:05:31Z</dcterms:created>
  <dcterms:modified xsi:type="dcterms:W3CDTF">2017-11-21T05:39:28Z</dcterms:modified>
</cp:coreProperties>
</file>