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391" r:id="rId4"/>
    <p:sldId id="321" r:id="rId5"/>
    <p:sldId id="322" r:id="rId6"/>
    <p:sldId id="323" r:id="rId7"/>
    <p:sldId id="379" r:id="rId8"/>
    <p:sldId id="380" r:id="rId9"/>
    <p:sldId id="382" r:id="rId10"/>
    <p:sldId id="381" r:id="rId11"/>
    <p:sldId id="267" r:id="rId12"/>
    <p:sldId id="258" r:id="rId13"/>
    <p:sldId id="259" r:id="rId14"/>
    <p:sldId id="344" r:id="rId15"/>
    <p:sldId id="262" r:id="rId16"/>
    <p:sldId id="314" r:id="rId17"/>
    <p:sldId id="315" r:id="rId18"/>
    <p:sldId id="316" r:id="rId19"/>
    <p:sldId id="371" r:id="rId20"/>
    <p:sldId id="374" r:id="rId21"/>
    <p:sldId id="375" r:id="rId22"/>
    <p:sldId id="378" r:id="rId23"/>
    <p:sldId id="385" r:id="rId24"/>
    <p:sldId id="390" r:id="rId25"/>
    <p:sldId id="386" r:id="rId26"/>
    <p:sldId id="387" r:id="rId27"/>
    <p:sldId id="389" r:id="rId28"/>
    <p:sldId id="388" r:id="rId29"/>
    <p:sldId id="319" r:id="rId30"/>
    <p:sldId id="326" r:id="rId31"/>
    <p:sldId id="320" r:id="rId32"/>
    <p:sldId id="349" r:id="rId33"/>
    <p:sldId id="370" r:id="rId34"/>
    <p:sldId id="354" r:id="rId35"/>
    <p:sldId id="363" r:id="rId36"/>
    <p:sldId id="364" r:id="rId37"/>
    <p:sldId id="365" r:id="rId38"/>
    <p:sldId id="372" r:id="rId39"/>
    <p:sldId id="384" r:id="rId40"/>
    <p:sldId id="352" r:id="rId41"/>
    <p:sldId id="353" r:id="rId42"/>
  </p:sldIdLst>
  <p:sldSz cx="9144000" cy="6858000" type="screen4x3"/>
  <p:notesSz cx="9236075"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tup"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4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0760"/>
          </a:xfrm>
          <a:prstGeom prst="rect">
            <a:avLst/>
          </a:prstGeom>
        </p:spPr>
        <p:txBody>
          <a:bodyPr vert="horz" lIns="91440" tIns="45720" rIns="91440" bIns="45720" rtlCol="0"/>
          <a:lstStyle>
            <a:lvl1pPr algn="l">
              <a:defRPr sz="1200"/>
            </a:lvl1pPr>
          </a:lstStyle>
          <a:p>
            <a:pPr>
              <a:defRPr/>
            </a:pPr>
            <a:endParaRPr lang="en-CA" dirty="0"/>
          </a:p>
        </p:txBody>
      </p:sp>
      <p:sp>
        <p:nvSpPr>
          <p:cNvPr id="3" name="Date Placeholder 2"/>
          <p:cNvSpPr>
            <a:spLocks noGrp="1"/>
          </p:cNvSpPr>
          <p:nvPr>
            <p:ph type="dt" sz="quarter" idx="1"/>
          </p:nvPr>
        </p:nvSpPr>
        <p:spPr>
          <a:xfrm>
            <a:off x="5231640" y="1"/>
            <a:ext cx="4002299" cy="350760"/>
          </a:xfrm>
          <a:prstGeom prst="rect">
            <a:avLst/>
          </a:prstGeom>
        </p:spPr>
        <p:txBody>
          <a:bodyPr vert="horz" lIns="91440" tIns="45720" rIns="91440" bIns="45720" rtlCol="0"/>
          <a:lstStyle>
            <a:lvl1pPr algn="r">
              <a:defRPr sz="1200"/>
            </a:lvl1pPr>
          </a:lstStyle>
          <a:p>
            <a:pPr>
              <a:defRPr/>
            </a:pPr>
            <a:fld id="{85E4E265-A079-4C77-B98B-95C814A438D5}" type="datetimeFigureOut">
              <a:rPr lang="en-US"/>
              <a:pPr>
                <a:defRPr/>
              </a:pPr>
              <a:t>6/11/2015</a:t>
            </a:fld>
            <a:endParaRPr lang="en-CA" dirty="0"/>
          </a:p>
        </p:txBody>
      </p:sp>
      <p:sp>
        <p:nvSpPr>
          <p:cNvPr id="4" name="Footer Placeholder 3"/>
          <p:cNvSpPr>
            <a:spLocks noGrp="1"/>
          </p:cNvSpPr>
          <p:nvPr>
            <p:ph type="ftr" sz="quarter" idx="2"/>
          </p:nvPr>
        </p:nvSpPr>
        <p:spPr>
          <a:xfrm>
            <a:off x="0" y="6658443"/>
            <a:ext cx="4002299" cy="350760"/>
          </a:xfrm>
          <a:prstGeom prst="rect">
            <a:avLst/>
          </a:prstGeom>
        </p:spPr>
        <p:txBody>
          <a:bodyPr vert="horz" lIns="91440" tIns="45720" rIns="91440" bIns="45720" rtlCol="0" anchor="b"/>
          <a:lstStyle>
            <a:lvl1pPr algn="l">
              <a:defRPr sz="1200"/>
            </a:lvl1pPr>
          </a:lstStyle>
          <a:p>
            <a:pPr>
              <a:defRPr/>
            </a:pPr>
            <a:endParaRPr lang="en-CA" dirty="0"/>
          </a:p>
        </p:txBody>
      </p:sp>
      <p:sp>
        <p:nvSpPr>
          <p:cNvPr id="5" name="Slide Number Placeholder 4"/>
          <p:cNvSpPr>
            <a:spLocks noGrp="1"/>
          </p:cNvSpPr>
          <p:nvPr>
            <p:ph type="sldNum" sz="quarter" idx="3"/>
          </p:nvPr>
        </p:nvSpPr>
        <p:spPr>
          <a:xfrm>
            <a:off x="5231640" y="6658443"/>
            <a:ext cx="4002299" cy="350760"/>
          </a:xfrm>
          <a:prstGeom prst="rect">
            <a:avLst/>
          </a:prstGeom>
        </p:spPr>
        <p:txBody>
          <a:bodyPr vert="horz" lIns="91440" tIns="45720" rIns="91440" bIns="45720" rtlCol="0" anchor="b"/>
          <a:lstStyle>
            <a:lvl1pPr algn="r">
              <a:defRPr sz="1200"/>
            </a:lvl1pPr>
          </a:lstStyle>
          <a:p>
            <a:pPr>
              <a:defRPr/>
            </a:pPr>
            <a:fld id="{93219465-112D-4D1E-8D16-63F5A4146D76}" type="slidenum">
              <a:rPr lang="en-CA"/>
              <a:pPr>
                <a:defRPr/>
              </a:pPr>
              <a:t>‹#›</a:t>
            </a:fld>
            <a:endParaRPr lang="en-CA" dirty="0"/>
          </a:p>
        </p:txBody>
      </p:sp>
    </p:spTree>
    <p:extLst>
      <p:ext uri="{BB962C8B-B14F-4D97-AF65-F5344CB8AC3E}">
        <p14:creationId xmlns:p14="http://schemas.microsoft.com/office/powerpoint/2010/main" val="2633467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076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5231640" y="1"/>
            <a:ext cx="4002299" cy="350760"/>
          </a:xfrm>
          <a:prstGeom prst="rect">
            <a:avLst/>
          </a:prstGeom>
        </p:spPr>
        <p:txBody>
          <a:bodyPr vert="horz" lIns="91440" tIns="45720" rIns="91440" bIns="45720" rtlCol="0"/>
          <a:lstStyle>
            <a:lvl1pPr algn="r">
              <a:defRPr sz="1200"/>
            </a:lvl1pPr>
          </a:lstStyle>
          <a:p>
            <a:fld id="{8D7E3889-10F4-496F-A82C-AE25DF250EDC}" type="datetimeFigureOut">
              <a:rPr lang="en-CA" smtClean="0"/>
              <a:pPr/>
              <a:t>2015-06-11</a:t>
            </a:fld>
            <a:endParaRPr lang="en-CA"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923608" y="3330423"/>
            <a:ext cx="7388860" cy="31544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58443"/>
            <a:ext cx="4002299" cy="35076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31640" y="6658443"/>
            <a:ext cx="4002299" cy="350760"/>
          </a:xfrm>
          <a:prstGeom prst="rect">
            <a:avLst/>
          </a:prstGeom>
        </p:spPr>
        <p:txBody>
          <a:bodyPr vert="horz" lIns="91440" tIns="45720" rIns="91440" bIns="45720" rtlCol="0" anchor="b"/>
          <a:lstStyle>
            <a:lvl1pPr algn="r">
              <a:defRPr sz="1200"/>
            </a:lvl1pPr>
          </a:lstStyle>
          <a:p>
            <a:fld id="{DA59E6F4-A679-464C-BEDC-3A1221F89D12}" type="slidenum">
              <a:rPr lang="en-CA" smtClean="0"/>
              <a:pPr/>
              <a:t>‹#›</a:t>
            </a:fld>
            <a:endParaRPr lang="en-CA" dirty="0"/>
          </a:p>
        </p:txBody>
      </p:sp>
    </p:spTree>
    <p:extLst>
      <p:ext uri="{BB962C8B-B14F-4D97-AF65-F5344CB8AC3E}">
        <p14:creationId xmlns:p14="http://schemas.microsoft.com/office/powerpoint/2010/main" val="141313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3BA742-34CA-4CBB-8EAA-32F8DC234678}" type="datetimeFigureOut">
              <a:rPr lang="en-US"/>
              <a:pPr>
                <a:defRPr/>
              </a:pPr>
              <a:t>6/11/2015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F416A5-11F3-44D0-B6D2-DF37D85E25C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7C1186-DC2E-466A-A047-8AE48CE4E4FE}" type="datetimeFigureOut">
              <a:rPr lang="en-US"/>
              <a:pPr>
                <a:defRPr/>
              </a:pPr>
              <a:t>6/11/2015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BE4FE0-7D45-44DB-8D50-01F7A70D38F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5F7071-3FDD-4E33-88C6-52EC58FCF51A}" type="datetimeFigureOut">
              <a:rPr lang="en-US"/>
              <a:pPr>
                <a:defRPr/>
              </a:pPr>
              <a:t>6/11/2015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B99D57-4BB7-405A-A725-F0D8D31806C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38588"/>
            <a:ext cx="3810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8768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E0DA8D-5F54-4AE0-8DFB-1509AD9D6E1B}" type="datetimeFigureOut">
              <a:rPr lang="en-US"/>
              <a:pPr>
                <a:defRPr/>
              </a:pPr>
              <a:t>6/11/2015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CAC83-E7D2-4BB2-A288-4806BE421C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FA61FB-E454-4685-B9BA-C1D70229866E}" type="datetimeFigureOut">
              <a:rPr lang="en-US"/>
              <a:pPr>
                <a:defRPr/>
              </a:pPr>
              <a:t>6/11/2015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7D34EE-E4CA-4C5B-ACE3-1D820EEB31A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33B947-364F-45F8-B2FF-3F48BC1E28AA}" type="datetimeFigureOut">
              <a:rPr lang="en-US"/>
              <a:pPr>
                <a:defRPr/>
              </a:pPr>
              <a:t>6/11/2015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1FAA8C-F327-46B0-9CB8-72FBF770CAB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C7ADDE-FDA0-4F0C-A6A8-476660451D31}" type="datetimeFigureOut">
              <a:rPr lang="en-US"/>
              <a:pPr>
                <a:defRPr/>
              </a:pPr>
              <a:t>6/11/2015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C0EBCB-8340-42B5-9B37-08AC3123B03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A70E29-79C2-4823-84F5-142E4093B7D7}" type="datetimeFigureOut">
              <a:rPr lang="en-US"/>
              <a:pPr>
                <a:defRPr/>
              </a:pPr>
              <a:t>6/11/2015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C30CE5F-DD9A-41C8-BE25-07E9D1F0DDE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8A9CF7-36AE-4B0B-859F-E331C0822AB4}" type="datetimeFigureOut">
              <a:rPr lang="en-US"/>
              <a:pPr>
                <a:defRPr/>
              </a:pPr>
              <a:t>6/11/2015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6DEE10F-262F-4530-9B7D-260C4BA6994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B6AFC9-5ACB-48CF-967E-64356BA106C4}" type="datetimeFigureOut">
              <a:rPr lang="en-US"/>
              <a:pPr>
                <a:defRPr/>
              </a:pPr>
              <a:t>6/11/2015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FAF354-73A2-488C-ABF4-4A8E0B06B64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E3AC2C-5AE8-46BB-8814-5348F47B7982}" type="datetimeFigureOut">
              <a:rPr lang="en-US"/>
              <a:pPr>
                <a:defRPr/>
              </a:pPr>
              <a:t>6/11/2015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2E18F7-E74D-4281-A520-3D76CCFED2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6771DA2-454B-4F56-B796-0B6AF10307AB}" type="datetimeFigureOut">
              <a:rPr lang="en-US"/>
              <a:pPr>
                <a:defRPr/>
              </a:pPr>
              <a:t>6/11/2015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25234C7-E181-4215-A4D3-509DA60D11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1143000"/>
            <a:ext cx="8001000" cy="2457450"/>
          </a:xfrm>
        </p:spPr>
        <p:txBody>
          <a:bodyPr/>
          <a:lstStyle/>
          <a:p>
            <a:pPr eaLnBrk="1" hangingPunct="1"/>
            <a:r>
              <a:rPr lang="en-US" dirty="0" smtClean="0"/>
              <a:t>Public Markets Update</a:t>
            </a:r>
          </a:p>
        </p:txBody>
      </p:sp>
      <p:sp>
        <p:nvSpPr>
          <p:cNvPr id="4099" name="Subtitle 2"/>
          <p:cNvSpPr>
            <a:spLocks noGrp="1"/>
          </p:cNvSpPr>
          <p:nvPr>
            <p:ph type="subTitle" idx="1"/>
          </p:nvPr>
        </p:nvSpPr>
        <p:spPr/>
        <p:txBody>
          <a:bodyPr/>
          <a:lstStyle/>
          <a:p>
            <a:pPr eaLnBrk="1" hangingPunct="1"/>
            <a:endParaRPr lang="en-US" sz="1600" dirty="0" smtClean="0">
              <a:solidFill>
                <a:schemeClr val="tx1"/>
              </a:solidFill>
            </a:endParaRPr>
          </a:p>
          <a:p>
            <a:pPr eaLnBrk="1" hangingPunct="1"/>
            <a:r>
              <a:rPr lang="en-US" sz="3600" dirty="0" smtClean="0">
                <a:solidFill>
                  <a:schemeClr val="tx1"/>
                </a:solidFill>
              </a:rPr>
              <a:t>May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0"/>
            <a:ext cx="8229600" cy="1143000"/>
          </a:xfrm>
        </p:spPr>
        <p:txBody>
          <a:bodyPr/>
          <a:lstStyle/>
          <a:p>
            <a:r>
              <a:rPr lang="en-CA" dirty="0" smtClean="0"/>
              <a:t>Project Geographic Scope</a:t>
            </a:r>
          </a:p>
        </p:txBody>
      </p:sp>
      <p:sp>
        <p:nvSpPr>
          <p:cNvPr id="2052" name="Content Placeholder 2"/>
          <p:cNvSpPr>
            <a:spLocks noGrp="1"/>
          </p:cNvSpPr>
          <p:nvPr>
            <p:ph idx="1"/>
          </p:nvPr>
        </p:nvSpPr>
        <p:spPr/>
        <p:txBody>
          <a:bodyPr/>
          <a:lstStyle/>
          <a:p>
            <a:endParaRPr lang="en-CA" dirty="0" smtClean="0"/>
          </a:p>
        </p:txBody>
      </p:sp>
      <p:graphicFrame>
        <p:nvGraphicFramePr>
          <p:cNvPr id="2050" name="Object 2"/>
          <p:cNvGraphicFramePr>
            <a:graphicFrameLocks noChangeAspect="1"/>
          </p:cNvGraphicFramePr>
          <p:nvPr/>
        </p:nvGraphicFramePr>
        <p:xfrm>
          <a:off x="-685800" y="-1066800"/>
          <a:ext cx="10896600" cy="8686800"/>
        </p:xfrm>
        <a:graphic>
          <a:graphicData uri="http://schemas.openxmlformats.org/presentationml/2006/ole">
            <mc:AlternateContent xmlns:mc="http://schemas.openxmlformats.org/markup-compatibility/2006">
              <mc:Choice xmlns:v="urn:schemas-microsoft-com:vml" Requires="v">
                <p:oleObj spid="_x0000_s79875" name="Acrobat Document" r:id="rId3" imgW="7764480" imgH="10064880" progId="AcroExch.Document.11">
                  <p:embed/>
                </p:oleObj>
              </mc:Choice>
              <mc:Fallback>
                <p:oleObj name="Acrobat Document" r:id="rId3" imgW="7764480" imgH="10064880" progId="AcroExch.Document.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10896600"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CA" dirty="0" smtClean="0"/>
              <a:t>Governance Qualities and Abilities</a:t>
            </a:r>
          </a:p>
        </p:txBody>
      </p:sp>
      <p:sp>
        <p:nvSpPr>
          <p:cNvPr id="8195" name="Content Placeholder 2"/>
          <p:cNvSpPr>
            <a:spLocks noGrp="1"/>
          </p:cNvSpPr>
          <p:nvPr>
            <p:ph idx="1"/>
          </p:nvPr>
        </p:nvSpPr>
        <p:spPr>
          <a:xfrm>
            <a:off x="457200" y="1219200"/>
            <a:ext cx="8229600" cy="4906963"/>
          </a:xfrm>
        </p:spPr>
        <p:txBody>
          <a:bodyPr/>
          <a:lstStyle/>
          <a:p>
            <a:pPr eaLnBrk="1" hangingPunct="1"/>
            <a:r>
              <a:rPr lang="en-CA" dirty="0" smtClean="0"/>
              <a:t>Focus all efforts on achieving mission</a:t>
            </a:r>
          </a:p>
          <a:p>
            <a:pPr eaLnBrk="1" hangingPunct="1"/>
            <a:r>
              <a:rPr lang="en-CA" dirty="0" smtClean="0"/>
              <a:t>Entrepreneurial and nimble</a:t>
            </a:r>
          </a:p>
          <a:p>
            <a:pPr eaLnBrk="1" hangingPunct="1"/>
            <a:r>
              <a:rPr lang="en-CA" dirty="0" smtClean="0"/>
              <a:t>Inclusive and collaborative</a:t>
            </a:r>
          </a:p>
          <a:p>
            <a:pPr eaLnBrk="1" hangingPunct="1"/>
            <a:r>
              <a:rPr lang="en-CA" dirty="0" smtClean="0"/>
              <a:t>Make decisions quickly and independently</a:t>
            </a:r>
          </a:p>
          <a:p>
            <a:pPr eaLnBrk="1" hangingPunct="1"/>
            <a:r>
              <a:rPr lang="en-CA" dirty="0" smtClean="0"/>
              <a:t>Balance business and community objectives</a:t>
            </a:r>
          </a:p>
          <a:p>
            <a:pPr eaLnBrk="1" hangingPunct="1"/>
            <a:r>
              <a:rPr lang="en-CA" dirty="0" smtClean="0"/>
              <a:t>Apolitical in its dealings</a:t>
            </a:r>
          </a:p>
          <a:p>
            <a:pPr eaLnBrk="1" hangingPunct="1"/>
            <a:r>
              <a:rPr lang="en-CA" dirty="0" smtClean="0"/>
              <a:t>Self sustaining financially</a:t>
            </a:r>
          </a:p>
          <a:p>
            <a:pPr eaLnBrk="1" hangingPunct="1"/>
            <a:r>
              <a:rPr lang="en-CA" dirty="0" smtClean="0"/>
              <a:t>Surpluses for market</a:t>
            </a:r>
          </a:p>
          <a:p>
            <a:pPr eaLnBrk="1" hangingPunct="1"/>
            <a:endParaRPr lang="en-CA" dirty="0" smtClean="0"/>
          </a:p>
          <a:p>
            <a:pPr eaLnBrk="1" hangingPunct="1"/>
            <a:endParaRPr lang="en-CA"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smtClean="0"/>
              <a:t>Governance Qualities and Abilities</a:t>
            </a:r>
          </a:p>
        </p:txBody>
      </p:sp>
      <p:sp>
        <p:nvSpPr>
          <p:cNvPr id="9219" name="Content Placeholder 2"/>
          <p:cNvSpPr>
            <a:spLocks noGrp="1"/>
          </p:cNvSpPr>
          <p:nvPr>
            <p:ph idx="1"/>
          </p:nvPr>
        </p:nvSpPr>
        <p:spPr>
          <a:xfrm>
            <a:off x="457200" y="1219200"/>
            <a:ext cx="8229600" cy="4906963"/>
          </a:xfrm>
        </p:spPr>
        <p:txBody>
          <a:bodyPr/>
          <a:lstStyle/>
          <a:p>
            <a:pPr eaLnBrk="1" hangingPunct="1"/>
            <a:r>
              <a:rPr lang="en-CA" dirty="0" smtClean="0"/>
              <a:t>Enter partnerships and fundraise</a:t>
            </a:r>
          </a:p>
          <a:p>
            <a:pPr eaLnBrk="1" hangingPunct="1"/>
            <a:r>
              <a:rPr lang="en-CA" dirty="0" smtClean="0"/>
              <a:t>Be financially transparent</a:t>
            </a:r>
          </a:p>
          <a:p>
            <a:pPr eaLnBrk="1" hangingPunct="1"/>
            <a:r>
              <a:rPr lang="en-CA" dirty="0" smtClean="0"/>
              <a:t>Be responsible to the City as Market owner</a:t>
            </a:r>
          </a:p>
          <a:p>
            <a:pPr eaLnBrk="1" hangingPunct="1"/>
            <a:r>
              <a:rPr lang="en-CA" dirty="0" smtClean="0"/>
              <a:t>Aggressively recruit fresh food retailers</a:t>
            </a:r>
          </a:p>
          <a:p>
            <a:pPr eaLnBrk="1" hangingPunct="1"/>
            <a:r>
              <a:rPr lang="en-CA" dirty="0" smtClean="0"/>
              <a:t>Expanding market activities and events</a:t>
            </a:r>
          </a:p>
          <a:p>
            <a:pPr eaLnBrk="1" hangingPunct="1"/>
            <a:r>
              <a:rPr lang="en-CA" dirty="0" smtClean="0"/>
              <a:t>Improving business practices and shopping experience</a:t>
            </a:r>
          </a:p>
          <a:p>
            <a:pPr eaLnBrk="1" hangingPunct="1"/>
            <a:r>
              <a:rPr lang="en-CA" dirty="0" smtClean="0"/>
              <a:t>Embrace change and new ideas</a:t>
            </a:r>
          </a:p>
          <a:p>
            <a:pPr eaLnBrk="1" hangingPunct="1"/>
            <a:endParaRPr lang="en-CA" dirty="0" smtClean="0"/>
          </a:p>
          <a:p>
            <a:pPr eaLnBrk="1" hangingPunct="1"/>
            <a:endParaRPr lang="en-CA"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CA" dirty="0" smtClean="0"/>
              <a:t>Governance Choices</a:t>
            </a:r>
          </a:p>
        </p:txBody>
      </p:sp>
      <p:sp>
        <p:nvSpPr>
          <p:cNvPr id="10243" name="Content Placeholder 2"/>
          <p:cNvSpPr>
            <a:spLocks noGrp="1"/>
          </p:cNvSpPr>
          <p:nvPr>
            <p:ph idx="1"/>
          </p:nvPr>
        </p:nvSpPr>
        <p:spPr>
          <a:xfrm>
            <a:off x="457200" y="1219200"/>
            <a:ext cx="8229600" cy="4906963"/>
          </a:xfrm>
        </p:spPr>
        <p:txBody>
          <a:bodyPr/>
          <a:lstStyle/>
          <a:p>
            <a:pPr eaLnBrk="1" hangingPunct="1"/>
            <a:r>
              <a:rPr lang="en-CA" dirty="0" smtClean="0"/>
              <a:t>Municipal Board</a:t>
            </a:r>
          </a:p>
          <a:p>
            <a:pPr eaLnBrk="1" hangingPunct="1"/>
            <a:r>
              <a:rPr lang="en-CA" dirty="0" smtClean="0"/>
              <a:t>Status quo</a:t>
            </a:r>
          </a:p>
          <a:p>
            <a:pPr eaLnBrk="1" hangingPunct="1"/>
            <a:r>
              <a:rPr lang="en-CA" dirty="0" smtClean="0"/>
              <a:t>New City Department</a:t>
            </a:r>
          </a:p>
          <a:p>
            <a:pPr eaLnBrk="1" hangingPunct="1"/>
            <a:r>
              <a:rPr lang="en-CA" dirty="0" smtClean="0"/>
              <a:t>Municipal Service Corporation</a:t>
            </a:r>
          </a:p>
          <a:p>
            <a:pPr eaLnBrk="1" hangingPunct="1"/>
            <a:r>
              <a:rPr lang="en-CA" dirty="0" smtClean="0"/>
              <a:t>External management partner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982200" cy="762000"/>
          </a:xfrm>
        </p:spPr>
        <p:txBody>
          <a:bodyPr/>
          <a:lstStyle/>
          <a:p>
            <a:r>
              <a:rPr lang="en-CA" dirty="0" smtClean="0"/>
              <a:t>Governance Recommendation</a:t>
            </a:r>
            <a:endParaRPr lang="en-CA" dirty="0"/>
          </a:p>
        </p:txBody>
      </p:sp>
      <p:sp>
        <p:nvSpPr>
          <p:cNvPr id="3" name="Content Placeholder 2"/>
          <p:cNvSpPr>
            <a:spLocks noGrp="1"/>
          </p:cNvSpPr>
          <p:nvPr>
            <p:ph idx="1"/>
          </p:nvPr>
        </p:nvSpPr>
        <p:spPr>
          <a:xfrm>
            <a:off x="0" y="762000"/>
            <a:ext cx="9144000" cy="6096000"/>
          </a:xfrm>
        </p:spPr>
        <p:txBody>
          <a:bodyPr/>
          <a:lstStyle/>
          <a:p>
            <a:pPr>
              <a:buNone/>
            </a:pPr>
            <a:r>
              <a:rPr lang="en-CA" b="1" dirty="0" smtClean="0"/>
              <a:t>Municipal Service Corporation to manage markets</a:t>
            </a:r>
          </a:p>
          <a:p>
            <a:r>
              <a:rPr lang="en-CA" dirty="0" smtClean="0"/>
              <a:t>City is sole shareholder, no asset transfer</a:t>
            </a:r>
          </a:p>
          <a:p>
            <a:r>
              <a:rPr lang="en-CA" dirty="0" smtClean="0"/>
              <a:t>Board positions BIAs, Standholders, LCA</a:t>
            </a:r>
          </a:p>
          <a:p>
            <a:r>
              <a:rPr lang="en-CA" dirty="0" smtClean="0"/>
              <a:t>Corporate articles set mandate to achieve mission</a:t>
            </a:r>
          </a:p>
          <a:p>
            <a:r>
              <a:rPr lang="en-CA" dirty="0" smtClean="0"/>
              <a:t>Council sets powers, duties, restrictions</a:t>
            </a:r>
          </a:p>
          <a:p>
            <a:r>
              <a:rPr lang="en-CA" dirty="0" smtClean="0"/>
              <a:t>Corp bylaws set out Council’s goals and objectives</a:t>
            </a:r>
          </a:p>
          <a:p>
            <a:r>
              <a:rPr lang="en-CA" dirty="0" smtClean="0"/>
              <a:t>Corp answers to Council in annual reports</a:t>
            </a:r>
          </a:p>
          <a:p>
            <a:r>
              <a:rPr lang="en-CA" dirty="0" smtClean="0"/>
              <a:t>Financially self sustaining as in business plan</a:t>
            </a:r>
          </a:p>
          <a:p>
            <a:r>
              <a:rPr lang="en-CA" dirty="0" smtClean="0"/>
              <a:t>$380g budget for creation and transition</a:t>
            </a:r>
          </a:p>
          <a:p>
            <a:endParaRPr lang="en-CA" dirty="0" smtClean="0"/>
          </a:p>
          <a:p>
            <a:endParaRPr lang="en-CA" dirty="0" smtClean="0"/>
          </a:p>
          <a:p>
            <a:endParaRPr lang="en-CA" dirty="0" smtClean="0"/>
          </a:p>
          <a:p>
            <a:endParaRPr lang="en-CA" dirty="0" smtClean="0"/>
          </a:p>
          <a:p>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838200"/>
          </a:xfrm>
        </p:spPr>
        <p:txBody>
          <a:bodyPr/>
          <a:lstStyle/>
          <a:p>
            <a:pPr eaLnBrk="1" hangingPunct="1"/>
            <a:r>
              <a:rPr lang="en-CA" dirty="0" smtClean="0"/>
              <a:t>Business Plan – Recommendation</a:t>
            </a:r>
          </a:p>
        </p:txBody>
      </p:sp>
      <p:sp>
        <p:nvSpPr>
          <p:cNvPr id="12291" name="Content Placeholder 2"/>
          <p:cNvSpPr>
            <a:spLocks noGrp="1"/>
          </p:cNvSpPr>
          <p:nvPr>
            <p:ph idx="1"/>
          </p:nvPr>
        </p:nvSpPr>
        <p:spPr>
          <a:xfrm>
            <a:off x="0" y="838200"/>
            <a:ext cx="9144000" cy="6019800"/>
          </a:xfrm>
        </p:spPr>
        <p:txBody>
          <a:bodyPr/>
          <a:lstStyle/>
          <a:p>
            <a:pPr eaLnBrk="1" hangingPunct="1"/>
            <a:r>
              <a:rPr lang="en-CA" dirty="0" smtClean="0"/>
              <a:t>Five year proforma developed</a:t>
            </a:r>
          </a:p>
          <a:p>
            <a:pPr eaLnBrk="1" hangingPunct="1"/>
            <a:r>
              <a:rPr lang="en-CA" dirty="0" smtClean="0"/>
              <a:t>Rents and other revenues to corp.</a:t>
            </a:r>
          </a:p>
          <a:p>
            <a:pPr eaLnBrk="1" hangingPunct="1"/>
            <a:r>
              <a:rPr lang="en-CA" dirty="0" smtClean="0"/>
              <a:t>Reserve fund to the corp.</a:t>
            </a:r>
          </a:p>
          <a:p>
            <a:pPr eaLnBrk="1" hangingPunct="1"/>
            <a:r>
              <a:rPr lang="en-CA" dirty="0" smtClean="0"/>
              <a:t>Financial self-sustainability within three years</a:t>
            </a:r>
          </a:p>
          <a:p>
            <a:pPr eaLnBrk="1" hangingPunct="1"/>
            <a:r>
              <a:rPr lang="en-CA" dirty="0" smtClean="0"/>
              <a:t>Deficit budgeting only when authorized by Council</a:t>
            </a:r>
          </a:p>
          <a:p>
            <a:pPr eaLnBrk="1" hangingPunct="1"/>
            <a:r>
              <a:rPr lang="en-CA" dirty="0" smtClean="0"/>
              <a:t>% surpluses to new initiatives</a:t>
            </a:r>
          </a:p>
          <a:p>
            <a:pPr eaLnBrk="1" hangingPunct="1"/>
            <a:r>
              <a:rPr lang="en-CA" dirty="0" smtClean="0"/>
              <a:t>%surplus to operating and capital reserves</a:t>
            </a:r>
          </a:p>
          <a:p>
            <a:pPr eaLnBrk="1" hangingPunct="1"/>
            <a:r>
              <a:rPr lang="en-CA" dirty="0" smtClean="0"/>
              <a:t>Reserves caps set, surpluses to City</a:t>
            </a:r>
          </a:p>
          <a:p>
            <a:pPr eaLnBrk="1" hangingPunct="1"/>
            <a:r>
              <a:rPr lang="en-CA" dirty="0" smtClean="0"/>
              <a:t>Council approves budgeting / annual reports</a:t>
            </a:r>
          </a:p>
          <a:p>
            <a:pPr eaLnBrk="1" hangingPunct="1"/>
            <a:r>
              <a:rPr lang="en-CA" dirty="0" smtClean="0"/>
              <a:t>Detailed leasing, operations plan developed</a:t>
            </a:r>
          </a:p>
          <a:p>
            <a:pPr eaLnBrk="1" hangingPunct="1"/>
            <a:endParaRPr lang="en-CA" dirty="0" smtClean="0"/>
          </a:p>
          <a:p>
            <a:pPr eaLnBrk="1" hangingPunct="1"/>
            <a:endParaRPr lang="en-CA"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CA" dirty="0" smtClean="0"/>
              <a:t>Zoning – Review and Recommendation</a:t>
            </a:r>
            <a:endParaRPr lang="en-CA" dirty="0"/>
          </a:p>
        </p:txBody>
      </p:sp>
      <p:sp>
        <p:nvSpPr>
          <p:cNvPr id="3" name="Content Placeholder 2"/>
          <p:cNvSpPr>
            <a:spLocks noGrp="1"/>
          </p:cNvSpPr>
          <p:nvPr>
            <p:ph idx="1"/>
          </p:nvPr>
        </p:nvSpPr>
        <p:spPr>
          <a:xfrm>
            <a:off x="457200" y="685800"/>
            <a:ext cx="8229600" cy="6172200"/>
          </a:xfrm>
        </p:spPr>
        <p:txBody>
          <a:bodyPr/>
          <a:lstStyle/>
          <a:p>
            <a:pPr>
              <a:buNone/>
            </a:pPr>
            <a:r>
              <a:rPr lang="en-CA" sz="3100" dirty="0" smtClean="0"/>
              <a:t>Review</a:t>
            </a:r>
          </a:p>
          <a:p>
            <a:r>
              <a:rPr lang="en-CA" sz="3100" dirty="0" smtClean="0"/>
              <a:t>Bars, restaurants, nightclub use expanding</a:t>
            </a:r>
          </a:p>
          <a:p>
            <a:r>
              <a:rPr lang="en-CA" sz="3100" dirty="0" smtClean="0"/>
              <a:t> Zoning review, no need for changes</a:t>
            </a:r>
          </a:p>
          <a:p>
            <a:r>
              <a:rPr lang="en-CA" sz="3100" dirty="0" smtClean="0"/>
              <a:t>Evidence of non-compliance with zonings</a:t>
            </a:r>
          </a:p>
          <a:p>
            <a:r>
              <a:rPr lang="en-CA" sz="3100" dirty="0" smtClean="0"/>
              <a:t>Proactive zoning enforcement lacking</a:t>
            </a:r>
          </a:p>
          <a:p>
            <a:r>
              <a:rPr lang="en-CA" sz="3100" dirty="0" smtClean="0"/>
              <a:t>Communication gaps between BS and Bylaw</a:t>
            </a:r>
          </a:p>
          <a:p>
            <a:pPr>
              <a:buNone/>
            </a:pPr>
            <a:r>
              <a:rPr lang="en-CA" sz="3100" dirty="0" smtClean="0"/>
              <a:t>Recommendation</a:t>
            </a:r>
          </a:p>
          <a:p>
            <a:r>
              <a:rPr lang="en-CA" sz="3100" dirty="0" smtClean="0"/>
              <a:t>One-year proactive zoning compliance program</a:t>
            </a:r>
          </a:p>
          <a:p>
            <a:r>
              <a:rPr lang="en-CA" sz="3100" dirty="0" smtClean="0"/>
              <a:t>Develop good neighbour agreement</a:t>
            </a:r>
          </a:p>
          <a:p>
            <a:r>
              <a:rPr lang="en-CA" sz="3100" dirty="0" smtClean="0"/>
              <a:t>Develop patron outreach program</a:t>
            </a:r>
          </a:p>
          <a:p>
            <a:r>
              <a:rPr lang="en-CA" sz="3100" dirty="0" smtClean="0"/>
              <a:t>Close internal gaps</a:t>
            </a:r>
            <a:r>
              <a:rPr lang="en-CA" dirty="0" smtClean="0"/>
              <a:t> (done)</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Public Space- Concept Plan</a:t>
            </a:r>
            <a:endParaRPr lang="en-US" dirty="0"/>
          </a:p>
        </p:txBody>
      </p:sp>
      <p:pic>
        <p:nvPicPr>
          <p:cNvPr id="5" name="Content Placeholder 4" descr="ByWard Market concept plan 06 19 2014 4.jpg"/>
          <p:cNvPicPr>
            <a:picLocks noGrp="1" noChangeAspect="1"/>
          </p:cNvPicPr>
          <p:nvPr>
            <p:ph sz="half" idx="1"/>
          </p:nvPr>
        </p:nvPicPr>
        <p:blipFill>
          <a:blip r:embed="rId2" cstate="print"/>
          <a:stretch>
            <a:fillRect/>
          </a:stretch>
        </p:blipFill>
        <p:spPr>
          <a:xfrm>
            <a:off x="0" y="793376"/>
            <a:ext cx="9144000" cy="606462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yWard Market concept plan 06 19 2014 5.jpg"/>
          <p:cNvPicPr>
            <a:picLocks noGrp="1" noChangeAspect="1"/>
          </p:cNvPicPr>
          <p:nvPr>
            <p:ph sz="half" idx="1"/>
          </p:nvPr>
        </p:nvPicPr>
        <p:blipFill>
          <a:blip r:embed="rId2" cstate="print"/>
          <a:stretch>
            <a:fillRect/>
          </a:stretch>
        </p:blipFill>
        <p:spPr>
          <a:xfrm>
            <a:off x="0" y="609600"/>
            <a:ext cx="9303326" cy="6019800"/>
          </a:xfrm>
        </p:spPr>
      </p:pic>
      <p:sp>
        <p:nvSpPr>
          <p:cNvPr id="4" name="Rectangle 3"/>
          <p:cNvSpPr/>
          <p:nvPr/>
        </p:nvSpPr>
        <p:spPr>
          <a:xfrm>
            <a:off x="1371600" y="0"/>
            <a:ext cx="6781800" cy="769441"/>
          </a:xfrm>
          <a:prstGeom prst="rect">
            <a:avLst/>
          </a:prstGeom>
        </p:spPr>
        <p:txBody>
          <a:bodyPr wrap="square">
            <a:spAutoFit/>
          </a:bodyPr>
          <a:lstStyle/>
          <a:p>
            <a:r>
              <a:rPr lang="en-US" sz="4400" dirty="0" smtClean="0">
                <a:latin typeface="+mj-lt"/>
              </a:rPr>
              <a:t>Public Space - Concept Plan</a:t>
            </a:r>
            <a:endParaRPr lang="en-CA" sz="44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ByWard Street</a:t>
            </a:r>
            <a:endParaRPr lang="en-CA" dirty="0"/>
          </a:p>
        </p:txBody>
      </p:sp>
      <p:pic>
        <p:nvPicPr>
          <p:cNvPr id="47105" name="Picture 1" descr="C:\Users\rupertja1\Documents\Byward\byward-rendering.jpg"/>
          <p:cNvPicPr>
            <a:picLocks noGrp="1" noChangeAspect="1" noChangeArrowheads="1"/>
          </p:cNvPicPr>
          <p:nvPr>
            <p:ph sz="half" idx="1"/>
          </p:nvPr>
        </p:nvPicPr>
        <p:blipFill>
          <a:blip r:embed="rId2" cstate="print"/>
          <a:srcRect/>
          <a:stretch>
            <a:fillRect/>
          </a:stretch>
        </p:blipFill>
        <p:spPr bwMode="auto">
          <a:xfrm>
            <a:off x="-69537" y="1371600"/>
            <a:ext cx="9213537" cy="4038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62000"/>
          </a:xfrm>
        </p:spPr>
        <p:txBody>
          <a:bodyPr/>
          <a:lstStyle/>
          <a:p>
            <a:pPr eaLnBrk="1" hangingPunct="1"/>
            <a:r>
              <a:rPr lang="en-CA" dirty="0" smtClean="0"/>
              <a:t>Project Background</a:t>
            </a:r>
          </a:p>
        </p:txBody>
      </p:sp>
      <p:sp>
        <p:nvSpPr>
          <p:cNvPr id="5123" name="Content Placeholder 2"/>
          <p:cNvSpPr>
            <a:spLocks noGrp="1"/>
          </p:cNvSpPr>
          <p:nvPr>
            <p:ph idx="1"/>
          </p:nvPr>
        </p:nvSpPr>
        <p:spPr>
          <a:xfrm>
            <a:off x="228600" y="685800"/>
            <a:ext cx="8534400" cy="6172200"/>
          </a:xfrm>
        </p:spPr>
        <p:txBody>
          <a:bodyPr/>
          <a:lstStyle/>
          <a:p>
            <a:pPr eaLnBrk="1" hangingPunct="1"/>
            <a:r>
              <a:rPr lang="en-CA" dirty="0" smtClean="0"/>
              <a:t>2006 – 2008 Bar and Restaurant moratorium on ByWard Market – New zonings approved</a:t>
            </a:r>
          </a:p>
          <a:p>
            <a:pPr eaLnBrk="1" hangingPunct="1"/>
            <a:r>
              <a:rPr lang="en-CA" dirty="0" smtClean="0"/>
              <a:t>June 2012 – Council approves visioning exercise</a:t>
            </a:r>
          </a:p>
          <a:p>
            <a:pPr eaLnBrk="1" hangingPunct="1"/>
            <a:r>
              <a:rPr lang="en-CA" dirty="0" smtClean="0"/>
              <a:t>June 2013 – Council adopts vision and framework in PPS report for next steps of Markets Revitalization:</a:t>
            </a:r>
          </a:p>
          <a:p>
            <a:pPr eaLnBrk="1" hangingPunct="1">
              <a:buNone/>
            </a:pPr>
            <a:r>
              <a:rPr lang="en-CA" dirty="0" smtClean="0"/>
              <a:t>“A new management model is required that has the authority, operational control, and funds to support the retailing of local farm fresh food and local products.”</a:t>
            </a:r>
          </a:p>
          <a:p>
            <a:pPr eaLnBrk="1" hangingPunct="1"/>
            <a:endParaRPr lang="en-CA"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York Street Square</a:t>
            </a:r>
            <a:endParaRPr lang="en-CA" dirty="0"/>
          </a:p>
        </p:txBody>
      </p:sp>
      <p:pic>
        <p:nvPicPr>
          <p:cNvPr id="76802" name="Picture 2" descr="C:\Users\rupertja1\Documents\Byward\York St.jpg"/>
          <p:cNvPicPr>
            <a:picLocks noGrp="1" noChangeAspect="1" noChangeArrowheads="1"/>
          </p:cNvPicPr>
          <p:nvPr>
            <p:ph sz="half" idx="1"/>
          </p:nvPr>
        </p:nvPicPr>
        <p:blipFill>
          <a:blip r:embed="rId2" cstate="print"/>
          <a:srcRect/>
          <a:stretch>
            <a:fillRect/>
          </a:stretch>
        </p:blipFill>
        <p:spPr bwMode="auto">
          <a:xfrm>
            <a:off x="0" y="1521418"/>
            <a:ext cx="9144000" cy="441712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George Street Square</a:t>
            </a:r>
            <a:endParaRPr lang="en-CA" dirty="0"/>
          </a:p>
        </p:txBody>
      </p:sp>
      <p:pic>
        <p:nvPicPr>
          <p:cNvPr id="75778" name="Picture 2" descr="C:\Users\rupertja1\Documents\Byward\Georgesquare.jpg"/>
          <p:cNvPicPr>
            <a:picLocks noGrp="1" noChangeAspect="1" noChangeArrowheads="1"/>
          </p:cNvPicPr>
          <p:nvPr>
            <p:ph sz="half" idx="1"/>
          </p:nvPr>
        </p:nvPicPr>
        <p:blipFill>
          <a:blip r:embed="rId2" cstate="print"/>
          <a:srcRect/>
          <a:stretch>
            <a:fillRect/>
          </a:stretch>
        </p:blipFill>
        <p:spPr bwMode="auto">
          <a:xfrm>
            <a:off x="0" y="1600200"/>
            <a:ext cx="9144000" cy="40104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William</a:t>
            </a:r>
            <a:endParaRPr lang="en-CA" dirty="0"/>
          </a:p>
        </p:txBody>
      </p:sp>
      <p:pic>
        <p:nvPicPr>
          <p:cNvPr id="78850" name="Picture 2" descr="C:\Users\rupertja1\Documents\Byward\william.jpg"/>
          <p:cNvPicPr>
            <a:picLocks noGrp="1" noChangeAspect="1" noChangeArrowheads="1"/>
          </p:cNvPicPr>
          <p:nvPr>
            <p:ph sz="half" idx="1"/>
          </p:nvPr>
        </p:nvPicPr>
        <p:blipFill>
          <a:blip r:embed="rId2" cstate="print"/>
          <a:srcRect/>
          <a:stretch>
            <a:fillRect/>
          </a:stretch>
        </p:blipFill>
        <p:spPr bwMode="auto">
          <a:xfrm>
            <a:off x="228600" y="838200"/>
            <a:ext cx="8763000" cy="58608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yWard Market concept plan 06 19 2014 6.jpg"/>
          <p:cNvPicPr>
            <a:picLocks noGrp="1" noChangeAspect="1"/>
          </p:cNvPicPr>
          <p:nvPr>
            <p:ph sz="half" idx="1"/>
          </p:nvPr>
        </p:nvPicPr>
        <p:blipFill>
          <a:blip r:embed="rId2" cstate="print"/>
          <a:stretch>
            <a:fillRect/>
          </a:stretch>
        </p:blipFill>
        <p:spPr>
          <a:xfrm>
            <a:off x="-41563" y="914400"/>
            <a:ext cx="9185563" cy="5943600"/>
          </a:xfrm>
        </p:spPr>
      </p:pic>
      <p:sp>
        <p:nvSpPr>
          <p:cNvPr id="3" name="TextBox 2"/>
          <p:cNvSpPr txBox="1"/>
          <p:nvPr/>
        </p:nvSpPr>
        <p:spPr>
          <a:xfrm>
            <a:off x="1295400" y="0"/>
            <a:ext cx="7848600" cy="769441"/>
          </a:xfrm>
          <a:prstGeom prst="rect">
            <a:avLst/>
          </a:prstGeom>
          <a:noFill/>
        </p:spPr>
        <p:txBody>
          <a:bodyPr wrap="square" rtlCol="0">
            <a:spAutoFit/>
          </a:bodyPr>
          <a:lstStyle/>
          <a:p>
            <a:r>
              <a:rPr lang="en-CA" sz="4400" dirty="0" smtClean="0">
                <a:latin typeface="+mj-lt"/>
              </a:rPr>
              <a:t>New Building - Concept Plan</a:t>
            </a:r>
            <a:endParaRPr lang="en-CA" sz="4400"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CA" dirty="0" smtClean="0"/>
              <a:t>Market Building</a:t>
            </a:r>
            <a:br>
              <a:rPr lang="en-CA" dirty="0" smtClean="0"/>
            </a:br>
            <a:r>
              <a:rPr lang="en-CA" dirty="0" smtClean="0"/>
              <a:t>Concept Plan</a:t>
            </a:r>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yWard Market concept plan 06 19 2014 7.jpg"/>
          <p:cNvPicPr>
            <a:picLocks noGrp="1" noChangeAspect="1"/>
          </p:cNvPicPr>
          <p:nvPr>
            <p:ph sz="half" idx="1"/>
          </p:nvPr>
        </p:nvPicPr>
        <p:blipFill>
          <a:blip r:embed="rId2" cstate="print"/>
          <a:stretch>
            <a:fillRect/>
          </a:stretch>
        </p:blipFill>
        <p:spPr>
          <a:xfrm>
            <a:off x="-1" y="304800"/>
            <a:ext cx="9185563" cy="5943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CA" dirty="0" smtClean="0"/>
              <a:t>Options A and B</a:t>
            </a:r>
            <a:endParaRPr lang="en-CA" dirty="0"/>
          </a:p>
        </p:txBody>
      </p:sp>
      <p:pic>
        <p:nvPicPr>
          <p:cNvPr id="5" name="Content Placeholder 4" descr="ByWard Market concept plan 06 19 2014 9.jpg"/>
          <p:cNvPicPr>
            <a:picLocks noGrp="1" noChangeAspect="1"/>
          </p:cNvPicPr>
          <p:nvPr>
            <p:ph sz="half" idx="1"/>
          </p:nvPr>
        </p:nvPicPr>
        <p:blipFill>
          <a:blip r:embed="rId2" cstate="print"/>
          <a:stretch>
            <a:fillRect/>
          </a:stretch>
        </p:blipFill>
        <p:spPr>
          <a:xfrm>
            <a:off x="0" y="609600"/>
            <a:ext cx="9144000" cy="6248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yWard Market concept plan 06 19 2014 10.jpg"/>
          <p:cNvPicPr>
            <a:picLocks noGrp="1" noChangeAspect="1"/>
          </p:cNvPicPr>
          <p:nvPr>
            <p:ph sz="half" idx="1"/>
          </p:nvPr>
        </p:nvPicPr>
        <p:blipFill>
          <a:blip r:embed="rId2" cstate="print"/>
          <a:stretch>
            <a:fillRect/>
          </a:stretch>
        </p:blipFill>
        <p:spPr>
          <a:xfrm>
            <a:off x="0" y="838200"/>
            <a:ext cx="9303326" cy="6019800"/>
          </a:xfrm>
        </p:spPr>
      </p:pic>
      <p:sp>
        <p:nvSpPr>
          <p:cNvPr id="3" name="TextBox 2"/>
          <p:cNvSpPr txBox="1"/>
          <p:nvPr/>
        </p:nvSpPr>
        <p:spPr>
          <a:xfrm>
            <a:off x="0" y="0"/>
            <a:ext cx="8763000" cy="646331"/>
          </a:xfrm>
          <a:prstGeom prst="rect">
            <a:avLst/>
          </a:prstGeom>
          <a:noFill/>
        </p:spPr>
        <p:txBody>
          <a:bodyPr wrap="square" rtlCol="0">
            <a:spAutoFit/>
          </a:bodyPr>
          <a:lstStyle/>
          <a:p>
            <a:pPr algn="ctr"/>
            <a:r>
              <a:rPr lang="en-CA" sz="3600" dirty="0" smtClean="0"/>
              <a:t>Option C</a:t>
            </a:r>
            <a:endParaRPr lang="en-CA"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CA" dirty="0" smtClean="0"/>
              <a:t>Building Concept Goals</a:t>
            </a:r>
            <a:endParaRPr lang="en-CA" dirty="0"/>
          </a:p>
        </p:txBody>
      </p:sp>
      <p:sp>
        <p:nvSpPr>
          <p:cNvPr id="3" name="Content Placeholder 2"/>
          <p:cNvSpPr>
            <a:spLocks noGrp="1"/>
          </p:cNvSpPr>
          <p:nvPr>
            <p:ph sz="half" idx="1"/>
          </p:nvPr>
        </p:nvSpPr>
        <p:spPr>
          <a:xfrm>
            <a:off x="0" y="1371600"/>
            <a:ext cx="9144000" cy="5486400"/>
          </a:xfrm>
        </p:spPr>
        <p:txBody>
          <a:bodyPr/>
          <a:lstStyle/>
          <a:p>
            <a:r>
              <a:rPr lang="en-CA" dirty="0" smtClean="0"/>
              <a:t>Most return on investment</a:t>
            </a:r>
          </a:p>
          <a:p>
            <a:r>
              <a:rPr lang="en-CA" dirty="0" smtClean="0"/>
              <a:t>Create revenue generating second floor</a:t>
            </a:r>
          </a:p>
          <a:p>
            <a:r>
              <a:rPr lang="en-CA" dirty="0" smtClean="0"/>
              <a:t>Make best use of existing infrastructure in building</a:t>
            </a:r>
          </a:p>
          <a:p>
            <a:r>
              <a:rPr lang="en-CA" dirty="0" smtClean="0"/>
              <a:t>Allow market activities</a:t>
            </a:r>
          </a:p>
          <a:p>
            <a:r>
              <a:rPr lang="en-CA" dirty="0" smtClean="0"/>
              <a:t>Low risk in construction and design</a:t>
            </a:r>
          </a:p>
          <a:p>
            <a:endParaRPr lang="en-CA"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yWard Market concept plan 06 19 2014 3.jpg"/>
          <p:cNvPicPr>
            <a:picLocks noGrp="1" noChangeAspect="1"/>
          </p:cNvPicPr>
          <p:nvPr>
            <p:ph sz="half" idx="1"/>
          </p:nvPr>
        </p:nvPicPr>
        <p:blipFill>
          <a:blip r:embed="rId2" cstate="print"/>
          <a:stretch>
            <a:fillRect/>
          </a:stretch>
        </p:blipFill>
        <p:spPr>
          <a:xfrm>
            <a:off x="0" y="685800"/>
            <a:ext cx="9303326" cy="6172200"/>
          </a:xfrm>
        </p:spPr>
      </p:pic>
      <p:sp>
        <p:nvSpPr>
          <p:cNvPr id="3" name="TextBox 2"/>
          <p:cNvSpPr txBox="1"/>
          <p:nvPr/>
        </p:nvSpPr>
        <p:spPr>
          <a:xfrm>
            <a:off x="0" y="0"/>
            <a:ext cx="9144000" cy="769441"/>
          </a:xfrm>
          <a:prstGeom prst="rect">
            <a:avLst/>
          </a:prstGeom>
          <a:noFill/>
        </p:spPr>
        <p:txBody>
          <a:bodyPr wrap="square" rtlCol="0">
            <a:spAutoFit/>
          </a:bodyPr>
          <a:lstStyle/>
          <a:p>
            <a:r>
              <a:rPr lang="en-CA" sz="4400" dirty="0" smtClean="0">
                <a:latin typeface="+mj-lt"/>
              </a:rPr>
              <a:t>Concept Plan – Components</a:t>
            </a:r>
            <a:endParaRPr lang="en-CA" sz="44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CA" dirty="0" smtClean="0"/>
              <a:t>Project Background</a:t>
            </a:r>
            <a:endParaRPr lang="en-CA" dirty="0"/>
          </a:p>
        </p:txBody>
      </p:sp>
      <p:sp>
        <p:nvSpPr>
          <p:cNvPr id="3" name="Content Placeholder 2"/>
          <p:cNvSpPr>
            <a:spLocks noGrp="1"/>
          </p:cNvSpPr>
          <p:nvPr>
            <p:ph idx="1"/>
          </p:nvPr>
        </p:nvSpPr>
        <p:spPr>
          <a:xfrm>
            <a:off x="304800" y="1219200"/>
            <a:ext cx="8839200" cy="4906963"/>
          </a:xfrm>
        </p:spPr>
        <p:txBody>
          <a:bodyPr/>
          <a:lstStyle/>
          <a:p>
            <a:pPr eaLnBrk="1" hangingPunct="1">
              <a:buNone/>
            </a:pPr>
            <a:r>
              <a:rPr lang="en-CA" dirty="0" smtClean="0"/>
              <a:t>Six main tasks:</a:t>
            </a:r>
          </a:p>
          <a:p>
            <a:pPr eaLnBrk="1" hangingPunct="1"/>
            <a:r>
              <a:rPr lang="en-CA" dirty="0" smtClean="0"/>
              <a:t>New governance model for Public Markets</a:t>
            </a:r>
          </a:p>
          <a:p>
            <a:pPr eaLnBrk="1" hangingPunct="1"/>
            <a:r>
              <a:rPr lang="en-CA" dirty="0" smtClean="0"/>
              <a:t>Establish strong mandate to strengthen markets</a:t>
            </a:r>
          </a:p>
          <a:p>
            <a:pPr eaLnBrk="1" hangingPunct="1"/>
            <a:r>
              <a:rPr lang="en-CA" dirty="0" smtClean="0"/>
              <a:t>Business case to support governance group</a:t>
            </a:r>
          </a:p>
          <a:p>
            <a:pPr eaLnBrk="1" hangingPunct="1"/>
            <a:r>
              <a:rPr lang="en-CA" dirty="0" smtClean="0"/>
              <a:t>Plan for building to support market function</a:t>
            </a:r>
          </a:p>
          <a:p>
            <a:pPr eaLnBrk="1" hangingPunct="1"/>
            <a:r>
              <a:rPr lang="en-CA" dirty="0" smtClean="0"/>
              <a:t>New public space plan incl. building renovations</a:t>
            </a:r>
          </a:p>
          <a:p>
            <a:pPr eaLnBrk="1" hangingPunct="1"/>
            <a:r>
              <a:rPr lang="en-CA" dirty="0" err="1" smtClean="0"/>
              <a:t>ByWard</a:t>
            </a:r>
            <a:r>
              <a:rPr lang="en-CA" dirty="0" smtClean="0"/>
              <a:t> Zoning review</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Street Component Cost Estimates</a:t>
            </a:r>
            <a:endParaRPr lang="en-CA" dirty="0"/>
          </a:p>
        </p:txBody>
      </p:sp>
      <p:sp>
        <p:nvSpPr>
          <p:cNvPr id="3" name="Content Placeholder 2"/>
          <p:cNvSpPr>
            <a:spLocks noGrp="1"/>
          </p:cNvSpPr>
          <p:nvPr>
            <p:ph sz="half" idx="1"/>
          </p:nvPr>
        </p:nvSpPr>
        <p:spPr>
          <a:xfrm>
            <a:off x="457200" y="1600200"/>
            <a:ext cx="8153400" cy="4525963"/>
          </a:xfrm>
        </p:spPr>
        <p:txBody>
          <a:bodyPr/>
          <a:lstStyle/>
          <a:p>
            <a:r>
              <a:rPr lang="en-CA" dirty="0" smtClean="0"/>
              <a:t>Area 1 – Market Square -- $3.53 m</a:t>
            </a:r>
          </a:p>
          <a:p>
            <a:r>
              <a:rPr lang="en-CA" dirty="0" smtClean="0"/>
              <a:t>Area 2 – York West - $3.0 m</a:t>
            </a:r>
          </a:p>
          <a:p>
            <a:r>
              <a:rPr lang="en-CA" dirty="0" smtClean="0"/>
              <a:t>Area 3 – York East - $1.13 m</a:t>
            </a:r>
          </a:p>
          <a:p>
            <a:r>
              <a:rPr lang="en-CA" dirty="0" smtClean="0"/>
              <a:t> Area 4 – ByWard South - $1.3 m</a:t>
            </a:r>
          </a:p>
          <a:p>
            <a:r>
              <a:rPr lang="en-CA" dirty="0" smtClean="0"/>
              <a:t>Area 5 – William South - $1.12 m</a:t>
            </a:r>
          </a:p>
          <a:p>
            <a:r>
              <a:rPr lang="en-CA" dirty="0" smtClean="0"/>
              <a:t>Area 6 – George Street - $1.5 m</a:t>
            </a:r>
          </a:p>
          <a:p>
            <a:r>
              <a:rPr lang="en-CA" dirty="0" smtClean="0"/>
              <a:t>Area 7 – William North - $.33 m</a:t>
            </a:r>
          </a:p>
          <a:p>
            <a:r>
              <a:rPr lang="en-CA" dirty="0" smtClean="0"/>
              <a:t>Area 8 – Byward North - $. 38 m</a:t>
            </a:r>
          </a:p>
          <a:p>
            <a:r>
              <a:rPr lang="en-CA" dirty="0" smtClean="0"/>
              <a:t>Area 9 – Clarence Street - $1.85 m</a:t>
            </a:r>
          </a:p>
          <a:p>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38200"/>
            <a:ext cx="8153400" cy="5791200"/>
          </a:xfrm>
        </p:spPr>
        <p:txBody>
          <a:bodyPr/>
          <a:lstStyle/>
          <a:p>
            <a:r>
              <a:rPr lang="en-CA" dirty="0" smtClean="0"/>
              <a:t>400 space underground parking garage - $47.4 m</a:t>
            </a:r>
          </a:p>
          <a:p>
            <a:r>
              <a:rPr lang="en-CA" dirty="0" smtClean="0"/>
              <a:t>300 space underground parking garage - $38.2 m</a:t>
            </a:r>
          </a:p>
          <a:p>
            <a:r>
              <a:rPr lang="en-CA" dirty="0" smtClean="0"/>
              <a:t>New Building - $13.1 m + current tenants costs</a:t>
            </a:r>
          </a:p>
          <a:p>
            <a:r>
              <a:rPr lang="en-CA" dirty="0" smtClean="0"/>
              <a:t>ByWard Building:</a:t>
            </a:r>
          </a:p>
          <a:p>
            <a:pPr marL="571500" indent="-571500">
              <a:buFont typeface="+mj-lt"/>
              <a:buAutoNum type="alphaLcParenR"/>
            </a:pPr>
            <a:r>
              <a:rPr lang="en-CA" dirty="0" smtClean="0"/>
              <a:t>Option A – $ 4.1m</a:t>
            </a:r>
          </a:p>
          <a:p>
            <a:pPr marL="571500" indent="-571500">
              <a:buFont typeface="+mj-lt"/>
              <a:buAutoNum type="alphaLcParenR"/>
            </a:pPr>
            <a:r>
              <a:rPr lang="en-CA" dirty="0" smtClean="0"/>
              <a:t>Option B – $ 4.68 m</a:t>
            </a:r>
          </a:p>
          <a:p>
            <a:pPr marL="571500" indent="-571500">
              <a:buFont typeface="+mj-lt"/>
              <a:buAutoNum type="alphaLcParenR"/>
            </a:pPr>
            <a:r>
              <a:rPr lang="en-CA" dirty="0" smtClean="0"/>
              <a:t>Option C – $ 9.35 m</a:t>
            </a:r>
          </a:p>
          <a:p>
            <a:pPr marL="571500" indent="-571500">
              <a:buFont typeface="+mj-lt"/>
              <a:buAutoNum type="alphaLcParenR"/>
            </a:pPr>
            <a:r>
              <a:rPr lang="en-CA" dirty="0" smtClean="0"/>
              <a:t>Do nothing – nil</a:t>
            </a:r>
          </a:p>
          <a:p>
            <a:pPr marL="571500" indent="-571500">
              <a:buNone/>
            </a:pPr>
            <a:endParaRPr lang="en-CA" dirty="0" smtClean="0"/>
          </a:p>
          <a:p>
            <a:pPr marL="571500" indent="-571500">
              <a:buNone/>
            </a:pPr>
            <a:r>
              <a:rPr lang="en-CA" dirty="0" smtClean="0"/>
              <a:t>Concept Plan Maximum Potential Grand Total - $82 m</a:t>
            </a:r>
          </a:p>
          <a:p>
            <a:pPr marL="571500" indent="-571500">
              <a:buNone/>
            </a:pPr>
            <a:endParaRPr lang="en-CA" dirty="0" smtClean="0"/>
          </a:p>
          <a:p>
            <a:endParaRPr lang="en-CA" dirty="0" smtClean="0"/>
          </a:p>
          <a:p>
            <a:endParaRPr lang="en-CA" dirty="0" smtClean="0"/>
          </a:p>
        </p:txBody>
      </p:sp>
      <p:sp>
        <p:nvSpPr>
          <p:cNvPr id="5" name="Title 4"/>
          <p:cNvSpPr>
            <a:spLocks noGrp="1"/>
          </p:cNvSpPr>
          <p:nvPr>
            <p:ph type="title"/>
          </p:nvPr>
        </p:nvSpPr>
        <p:spPr>
          <a:xfrm>
            <a:off x="152400" y="0"/>
            <a:ext cx="8991600" cy="914400"/>
          </a:xfrm>
        </p:spPr>
        <p:txBody>
          <a:bodyPr/>
          <a:lstStyle/>
          <a:p>
            <a:r>
              <a:rPr lang="en-CA" dirty="0" smtClean="0"/>
              <a:t>Building Component Cost Estimates</a:t>
            </a:r>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CA" dirty="0" smtClean="0"/>
              <a:t>Project Recommendation</a:t>
            </a:r>
            <a:endParaRPr lang="en-CA" dirty="0"/>
          </a:p>
        </p:txBody>
      </p:sp>
      <p:sp>
        <p:nvSpPr>
          <p:cNvPr id="3" name="Content Placeholder 2"/>
          <p:cNvSpPr>
            <a:spLocks noGrp="1"/>
          </p:cNvSpPr>
          <p:nvPr>
            <p:ph sz="half" idx="1"/>
          </p:nvPr>
        </p:nvSpPr>
        <p:spPr>
          <a:xfrm>
            <a:off x="0" y="990600"/>
            <a:ext cx="9144000" cy="5867400"/>
          </a:xfrm>
        </p:spPr>
        <p:txBody>
          <a:bodyPr/>
          <a:lstStyle/>
          <a:p>
            <a:pPr>
              <a:buNone/>
            </a:pPr>
            <a:r>
              <a:rPr lang="en-CA" dirty="0" smtClean="0"/>
              <a:t>Zoning – Conduct and Report Back</a:t>
            </a:r>
          </a:p>
          <a:p>
            <a:pPr>
              <a:buNone/>
            </a:pPr>
            <a:r>
              <a:rPr lang="en-CA" dirty="0" smtClean="0"/>
              <a:t>Governance – Set up and transition, plan for future</a:t>
            </a:r>
          </a:p>
          <a:p>
            <a:pPr>
              <a:buNone/>
            </a:pPr>
            <a:r>
              <a:rPr lang="en-CA" dirty="0" err="1" smtClean="0"/>
              <a:t>Streetscaping</a:t>
            </a:r>
            <a:r>
              <a:rPr lang="en-CA" dirty="0" smtClean="0"/>
              <a:t> – Develop and implement short term initiatives</a:t>
            </a:r>
          </a:p>
          <a:p>
            <a:pPr>
              <a:buNone/>
            </a:pPr>
            <a:endParaRPr lang="en-CA" dirty="0" smtClean="0"/>
          </a:p>
          <a:p>
            <a:pPr>
              <a:buNone/>
            </a:pPr>
            <a:r>
              <a:rPr lang="en-CA" dirty="0" smtClean="0"/>
              <a:t>Public Space – Defer major public space decisions to 2018-2022 unless funding secured term of council</a:t>
            </a:r>
          </a:p>
          <a:p>
            <a:pPr>
              <a:buNone/>
            </a:pPr>
            <a:r>
              <a:rPr lang="en-CA" dirty="0" smtClean="0"/>
              <a:t>Buildings – Defer investments until firm leasing and implementation plan developed (next term of council priorities)</a:t>
            </a:r>
          </a:p>
          <a:p>
            <a:pPr>
              <a:buNone/>
            </a:pPr>
            <a:r>
              <a:rPr lang="en-CA" dirty="0" smtClean="0"/>
              <a:t>Current Costs</a:t>
            </a:r>
          </a:p>
          <a:p>
            <a:pPr>
              <a:buNone/>
            </a:pPr>
            <a:r>
              <a:rPr lang="en-CA" dirty="0" smtClean="0"/>
              <a:t>$500,000 (zoning and transition)</a:t>
            </a:r>
          </a:p>
          <a:p>
            <a:pPr>
              <a:buNone/>
            </a:pPr>
            <a:r>
              <a:rPr lang="en-CA" dirty="0" smtClean="0"/>
              <a:t>$150,000 </a:t>
            </a:r>
            <a:r>
              <a:rPr lang="en-CA" dirty="0" err="1" smtClean="0"/>
              <a:t>streetscaping</a:t>
            </a:r>
            <a:endParaRPr lang="en-C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dirty="0" smtClean="0"/>
              <a:t>2015-2018 Possible Investments</a:t>
            </a:r>
            <a:endParaRPr lang="en-CA" dirty="0"/>
          </a:p>
        </p:txBody>
      </p:sp>
      <p:sp>
        <p:nvSpPr>
          <p:cNvPr id="3" name="Content Placeholder 2"/>
          <p:cNvSpPr>
            <a:spLocks noGrp="1"/>
          </p:cNvSpPr>
          <p:nvPr>
            <p:ph sz="half" idx="1"/>
          </p:nvPr>
        </p:nvSpPr>
        <p:spPr>
          <a:xfrm>
            <a:off x="0" y="1066800"/>
            <a:ext cx="8991600" cy="5410200"/>
          </a:xfrm>
        </p:spPr>
        <p:txBody>
          <a:bodyPr/>
          <a:lstStyle/>
          <a:p>
            <a:pPr lvl="0">
              <a:buNone/>
            </a:pPr>
            <a:endParaRPr lang="en-CA" dirty="0" smtClean="0"/>
          </a:p>
          <a:p>
            <a:pPr lvl="0">
              <a:buNone/>
            </a:pPr>
            <a:r>
              <a:rPr lang="en-CA" dirty="0" smtClean="0"/>
              <a:t>If funding found:</a:t>
            </a:r>
          </a:p>
          <a:p>
            <a:pPr lvl="0">
              <a:buNone/>
            </a:pPr>
            <a:endParaRPr lang="en-CA" dirty="0" smtClean="0"/>
          </a:p>
          <a:p>
            <a:r>
              <a:rPr lang="en-CA" dirty="0" smtClean="0"/>
              <a:t>William Street South - $1.12 m</a:t>
            </a:r>
          </a:p>
          <a:p>
            <a:pPr lvl="0"/>
            <a:r>
              <a:rPr lang="en-CA" dirty="0" smtClean="0"/>
              <a:t>George Street - $1.5 m</a:t>
            </a:r>
          </a:p>
          <a:p>
            <a:pPr lvl="0"/>
            <a:r>
              <a:rPr lang="en-CA" dirty="0" smtClean="0"/>
              <a:t>ByWard South - $1.3 m</a:t>
            </a:r>
          </a:p>
          <a:p>
            <a:pPr lvl="0"/>
            <a:r>
              <a:rPr lang="en-CA" dirty="0" smtClean="0"/>
              <a:t>Market Building Reno design - $800,000</a:t>
            </a:r>
          </a:p>
          <a:p>
            <a:pPr lvl="0"/>
            <a:r>
              <a:rPr lang="en-CA" dirty="0" smtClean="0"/>
              <a:t>Market Building Reno Implementation - $4.2 m</a:t>
            </a:r>
          </a:p>
          <a:p>
            <a:pPr>
              <a:buNone/>
            </a:pP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CA" dirty="0" smtClean="0"/>
              <a:t>2015-2018 Public Space Plan</a:t>
            </a:r>
            <a:endParaRPr lang="en-CA" dirty="0"/>
          </a:p>
        </p:txBody>
      </p:sp>
      <p:sp>
        <p:nvSpPr>
          <p:cNvPr id="3" name="Content Placeholder 2"/>
          <p:cNvSpPr>
            <a:spLocks noGrp="1"/>
          </p:cNvSpPr>
          <p:nvPr>
            <p:ph sz="half" idx="1"/>
          </p:nvPr>
        </p:nvSpPr>
        <p:spPr>
          <a:xfrm>
            <a:off x="0" y="914400"/>
            <a:ext cx="9144000" cy="5943600"/>
          </a:xfrm>
        </p:spPr>
        <p:txBody>
          <a:bodyPr/>
          <a:lstStyle/>
          <a:p>
            <a:r>
              <a:rPr lang="en-CA" dirty="0" smtClean="0"/>
              <a:t>Existing Budget - $150,000</a:t>
            </a:r>
          </a:p>
          <a:p>
            <a:r>
              <a:rPr lang="en-CA" dirty="0" smtClean="0"/>
              <a:t>Experiment with low cost alternatives (temporary street closures, pedestrian pavement markings etc.)</a:t>
            </a:r>
          </a:p>
          <a:p>
            <a:r>
              <a:rPr lang="en-CA" dirty="0" smtClean="0"/>
              <a:t>Review stand layout, customer flows, pedestrian flow</a:t>
            </a:r>
          </a:p>
          <a:p>
            <a:r>
              <a:rPr lang="en-CA" dirty="0" smtClean="0"/>
              <a:t>Explore new layouts with input from stakeholders</a:t>
            </a:r>
          </a:p>
          <a:p>
            <a:r>
              <a:rPr lang="en-CA" dirty="0" smtClean="0"/>
              <a:t>Develop plan for short-term investments in 2016 for 2017</a:t>
            </a:r>
          </a:p>
          <a:p>
            <a:r>
              <a:rPr lang="en-CA" dirty="0" smtClean="0"/>
              <a:t>Further refine concept plan based on experience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Sample Low Cost Initiatives</a:t>
            </a:r>
            <a:endParaRPr lang="en-CA" dirty="0"/>
          </a:p>
        </p:txBody>
      </p:sp>
      <p:pic>
        <p:nvPicPr>
          <p:cNvPr id="28674" name="Picture 2" descr="C:\Users\rupertja1\Pictures\db37724a1e79e40f446eb56812b3313c_XL[1].jpg"/>
          <p:cNvPicPr>
            <a:picLocks noGrp="1" noChangeAspect="1" noChangeArrowheads="1"/>
          </p:cNvPicPr>
          <p:nvPr>
            <p:ph sz="half" idx="1"/>
          </p:nvPr>
        </p:nvPicPr>
        <p:blipFill>
          <a:blip r:embed="rId2" cstate="print"/>
          <a:srcRect/>
          <a:stretch>
            <a:fillRect/>
          </a:stretch>
        </p:blipFill>
        <p:spPr bwMode="auto">
          <a:xfrm>
            <a:off x="381000" y="914400"/>
            <a:ext cx="8161587" cy="5486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CA" dirty="0" smtClean="0"/>
              <a:t>Sample Low Cost Initiatives</a:t>
            </a:r>
            <a:endParaRPr lang="en-CA" dirty="0"/>
          </a:p>
        </p:txBody>
      </p:sp>
      <p:sp>
        <p:nvSpPr>
          <p:cNvPr id="3" name="Content Placeholder 2"/>
          <p:cNvSpPr>
            <a:spLocks noGrp="1"/>
          </p:cNvSpPr>
          <p:nvPr>
            <p:ph sz="half" idx="1"/>
          </p:nvPr>
        </p:nvSpPr>
        <p:spPr>
          <a:xfrm>
            <a:off x="381000" y="914400"/>
            <a:ext cx="8534400" cy="5638800"/>
          </a:xfrm>
        </p:spPr>
        <p:txBody>
          <a:bodyPr/>
          <a:lstStyle/>
          <a:p>
            <a:endParaRPr lang="en-CA" dirty="0" smtClean="0"/>
          </a:p>
          <a:p>
            <a:endParaRPr lang="en-CA" dirty="0"/>
          </a:p>
        </p:txBody>
      </p:sp>
      <p:pic>
        <p:nvPicPr>
          <p:cNvPr id="29698" name="Picture 2" descr="C:\Users\rupertja1\Pictures\nyc_street_04[1].jpg"/>
          <p:cNvPicPr>
            <a:picLocks noChangeAspect="1" noChangeArrowheads="1"/>
          </p:cNvPicPr>
          <p:nvPr/>
        </p:nvPicPr>
        <p:blipFill>
          <a:blip r:embed="rId2" cstate="print"/>
          <a:srcRect/>
          <a:stretch>
            <a:fillRect/>
          </a:stretch>
        </p:blipFill>
        <p:spPr bwMode="auto">
          <a:xfrm>
            <a:off x="2133600" y="865636"/>
            <a:ext cx="4343400" cy="584447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Low Cost Initiatives</a:t>
            </a:r>
            <a:endParaRPr lang="en-CA" dirty="0"/>
          </a:p>
        </p:txBody>
      </p:sp>
      <p:pic>
        <p:nvPicPr>
          <p:cNvPr id="30722" name="Picture 2" descr="C:\Users\rupertja1\Pictures\TIFF[1].jpg"/>
          <p:cNvPicPr>
            <a:picLocks noGrp="1" noChangeAspect="1" noChangeArrowheads="1"/>
          </p:cNvPicPr>
          <p:nvPr>
            <p:ph sz="half" idx="1"/>
          </p:nvPr>
        </p:nvPicPr>
        <p:blipFill>
          <a:blip r:embed="rId2" cstate="print"/>
          <a:srcRect/>
          <a:stretch>
            <a:fillRect/>
          </a:stretch>
        </p:blipFill>
        <p:spPr bwMode="auto">
          <a:xfrm>
            <a:off x="645198" y="1295400"/>
            <a:ext cx="7660602" cy="510387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CA" dirty="0" smtClean="0"/>
              <a:t>Temporary Street Closure Example</a:t>
            </a:r>
            <a:endParaRPr lang="en-CA" dirty="0"/>
          </a:p>
        </p:txBody>
      </p:sp>
      <p:sp>
        <p:nvSpPr>
          <p:cNvPr id="6" name="Content Placeholder 5"/>
          <p:cNvSpPr>
            <a:spLocks noGrp="1"/>
          </p:cNvSpPr>
          <p:nvPr>
            <p:ph sz="half" idx="1"/>
          </p:nvPr>
        </p:nvSpPr>
        <p:spPr>
          <a:xfrm>
            <a:off x="457200" y="1600200"/>
            <a:ext cx="8458200" cy="5029200"/>
          </a:xfrm>
        </p:spPr>
        <p:txBody>
          <a:bodyPr/>
          <a:lstStyle/>
          <a:p>
            <a:endParaRPr lang="en-CA" dirty="0"/>
          </a:p>
        </p:txBody>
      </p:sp>
      <p:graphicFrame>
        <p:nvGraphicFramePr>
          <p:cNvPr id="28676" name="Object 4"/>
          <p:cNvGraphicFramePr>
            <a:graphicFrameLocks noChangeAspect="1"/>
          </p:cNvGraphicFramePr>
          <p:nvPr/>
        </p:nvGraphicFramePr>
        <p:xfrm>
          <a:off x="332409" y="1219200"/>
          <a:ext cx="8201991" cy="5305663"/>
        </p:xfrm>
        <a:graphic>
          <a:graphicData uri="http://schemas.openxmlformats.org/presentationml/2006/ole">
            <mc:AlternateContent xmlns:mc="http://schemas.openxmlformats.org/markup-compatibility/2006">
              <mc:Choice xmlns:v="urn:schemas-microsoft-com:vml" Requires="v">
                <p:oleObj spid="_x0000_s28677" name="Acrobat Document" r:id="rId3" imgW="31059000" imgH="20129760" progId="AcroExch.Document.11">
                  <p:embed/>
                </p:oleObj>
              </mc:Choice>
              <mc:Fallback>
                <p:oleObj name="Acrobat Document" r:id="rId3" imgW="31059000" imgH="20129760" progId="AcroExch.Document.1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09" y="1219200"/>
                        <a:ext cx="8201991" cy="530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CA" dirty="0" smtClean="0"/>
              <a:t>2015 to 2018 Building Plan Process</a:t>
            </a:r>
            <a:endParaRPr lang="en-CA" dirty="0"/>
          </a:p>
        </p:txBody>
      </p:sp>
      <p:sp>
        <p:nvSpPr>
          <p:cNvPr id="3" name="Content Placeholder 2"/>
          <p:cNvSpPr>
            <a:spLocks noGrp="1"/>
          </p:cNvSpPr>
          <p:nvPr>
            <p:ph sz="half" idx="1"/>
          </p:nvPr>
        </p:nvSpPr>
        <p:spPr>
          <a:xfrm>
            <a:off x="0" y="1143000"/>
            <a:ext cx="9144000" cy="4983163"/>
          </a:xfrm>
        </p:spPr>
        <p:txBody>
          <a:bodyPr/>
          <a:lstStyle/>
          <a:p>
            <a:r>
              <a:rPr lang="en-CA" dirty="0" smtClean="0"/>
              <a:t>No  major undertakings for two years</a:t>
            </a:r>
          </a:p>
          <a:p>
            <a:r>
              <a:rPr lang="en-CA" dirty="0" smtClean="0"/>
              <a:t>Retail and marketing study to inform leasing decisions</a:t>
            </a:r>
          </a:p>
          <a:p>
            <a:r>
              <a:rPr lang="en-CA" dirty="0" smtClean="0"/>
              <a:t>Consult with stakeholders (current lease holders, BIA etc.)</a:t>
            </a:r>
          </a:p>
          <a:p>
            <a:r>
              <a:rPr lang="en-CA" dirty="0" smtClean="0"/>
              <a:t>Develop leasing plan</a:t>
            </a:r>
          </a:p>
          <a:p>
            <a:r>
              <a:rPr lang="en-CA" dirty="0" smtClean="0"/>
              <a:t>Work with current lease holders on transition if needed</a:t>
            </a:r>
          </a:p>
          <a:p>
            <a:r>
              <a:rPr lang="en-CA" dirty="0" smtClean="0"/>
              <a:t>Further refine the </a:t>
            </a:r>
            <a:r>
              <a:rPr lang="en-CA" dirty="0" err="1" smtClean="0"/>
              <a:t>ByWard</a:t>
            </a:r>
            <a:r>
              <a:rPr lang="en-CA" dirty="0" smtClean="0"/>
              <a:t> Market building renovation plan to reflect new direction</a:t>
            </a:r>
          </a:p>
          <a:p>
            <a:r>
              <a:rPr lang="en-CA" dirty="0" smtClean="0"/>
              <a:t>Develop building solid building renovation plan</a:t>
            </a:r>
          </a:p>
          <a:p>
            <a:r>
              <a:rPr lang="en-CA" dirty="0" smtClean="0"/>
              <a:t>Budget request for next term of Council priority setting process</a:t>
            </a:r>
          </a:p>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838200"/>
          </a:xfrm>
        </p:spPr>
        <p:txBody>
          <a:bodyPr/>
          <a:lstStyle/>
          <a:p>
            <a:pPr eaLnBrk="1" hangingPunct="1"/>
            <a:r>
              <a:rPr lang="en-CA" dirty="0" smtClean="0"/>
              <a:t>Project Schedule</a:t>
            </a:r>
          </a:p>
        </p:txBody>
      </p:sp>
      <p:graphicFrame>
        <p:nvGraphicFramePr>
          <p:cNvPr id="4" name="Content Placeholder 3"/>
          <p:cNvGraphicFramePr>
            <a:graphicFrameLocks noGrp="1"/>
          </p:cNvGraphicFramePr>
          <p:nvPr>
            <p:ph idx="1"/>
          </p:nvPr>
        </p:nvGraphicFramePr>
        <p:xfrm>
          <a:off x="457200" y="762000"/>
          <a:ext cx="8229600" cy="5956005"/>
        </p:xfrm>
        <a:graphic>
          <a:graphicData uri="http://schemas.openxmlformats.org/drawingml/2006/table">
            <a:tbl>
              <a:tblPr firstRow="1" bandRow="1">
                <a:tableStyleId>{5C22544A-7EE6-4342-B048-85BDC9FD1C3A}</a:tableStyleId>
              </a:tblPr>
              <a:tblGrid>
                <a:gridCol w="2057400"/>
                <a:gridCol w="2057400"/>
                <a:gridCol w="2057400"/>
                <a:gridCol w="2057400"/>
              </a:tblGrid>
              <a:tr h="353354">
                <a:tc>
                  <a:txBody>
                    <a:bodyPr/>
                    <a:lstStyle/>
                    <a:p>
                      <a:r>
                        <a:rPr lang="en-CA" dirty="0" smtClean="0"/>
                        <a:t>Phase</a:t>
                      </a:r>
                      <a:endParaRPr lang="en-CA" dirty="0"/>
                    </a:p>
                  </a:txBody>
                  <a:tcPr/>
                </a:tc>
                <a:tc>
                  <a:txBody>
                    <a:bodyPr/>
                    <a:lstStyle/>
                    <a:p>
                      <a:r>
                        <a:rPr lang="en-CA" dirty="0" smtClean="0"/>
                        <a:t>Task</a:t>
                      </a:r>
                      <a:endParaRPr lang="en-CA" dirty="0"/>
                    </a:p>
                  </a:txBody>
                  <a:tcPr/>
                </a:tc>
                <a:tc>
                  <a:txBody>
                    <a:bodyPr/>
                    <a:lstStyle/>
                    <a:p>
                      <a:r>
                        <a:rPr lang="en-CA" dirty="0" smtClean="0"/>
                        <a:t>Timeline</a:t>
                      </a:r>
                      <a:endParaRPr lang="en-CA" dirty="0"/>
                    </a:p>
                  </a:txBody>
                  <a:tcPr/>
                </a:tc>
                <a:tc>
                  <a:txBody>
                    <a:bodyPr/>
                    <a:lstStyle/>
                    <a:p>
                      <a:r>
                        <a:rPr lang="en-CA" dirty="0" smtClean="0"/>
                        <a:t>Deliverable</a:t>
                      </a:r>
                      <a:endParaRPr lang="en-CA" dirty="0"/>
                    </a:p>
                  </a:txBody>
                  <a:tcPr/>
                </a:tc>
              </a:tr>
              <a:tr h="2473481">
                <a:tc>
                  <a:txBody>
                    <a:bodyPr/>
                    <a:lstStyle/>
                    <a:p>
                      <a:r>
                        <a:rPr lang="en-CA" dirty="0" smtClean="0"/>
                        <a:t>Phase I –</a:t>
                      </a:r>
                      <a:r>
                        <a:rPr lang="en-CA" baseline="0" dirty="0" smtClean="0"/>
                        <a:t> Project Direction</a:t>
                      </a:r>
                      <a:endParaRPr lang="en-CA" dirty="0"/>
                    </a:p>
                  </a:txBody>
                  <a:tcPr/>
                </a:tc>
                <a:tc>
                  <a:txBody>
                    <a:bodyPr/>
                    <a:lstStyle/>
                    <a:p>
                      <a:r>
                        <a:rPr lang="en-CA" dirty="0" smtClean="0"/>
                        <a:t>Develop</a:t>
                      </a:r>
                      <a:r>
                        <a:rPr lang="en-CA" baseline="0" dirty="0" smtClean="0"/>
                        <a:t> and approve project charter, stakeholder plan</a:t>
                      </a:r>
                    </a:p>
                    <a:p>
                      <a:r>
                        <a:rPr lang="en-CA" baseline="0" dirty="0" smtClean="0"/>
                        <a:t>-Stakeholder update and input</a:t>
                      </a:r>
                      <a:endParaRPr lang="en-CA" dirty="0"/>
                    </a:p>
                  </a:txBody>
                  <a:tcPr/>
                </a:tc>
                <a:tc>
                  <a:txBody>
                    <a:bodyPr/>
                    <a:lstStyle/>
                    <a:p>
                      <a:r>
                        <a:rPr lang="en-CA" dirty="0" smtClean="0"/>
                        <a:t>Feb.</a:t>
                      </a:r>
                      <a:r>
                        <a:rPr lang="en-CA" baseline="0" dirty="0" smtClean="0"/>
                        <a:t> 2014</a:t>
                      </a:r>
                      <a:endParaRPr lang="en-CA" dirty="0"/>
                    </a:p>
                  </a:txBody>
                  <a:tcPr/>
                </a:tc>
                <a:tc>
                  <a:txBody>
                    <a:bodyPr/>
                    <a:lstStyle/>
                    <a:p>
                      <a:pPr>
                        <a:buFontTx/>
                        <a:buChar char="-"/>
                      </a:pPr>
                      <a:r>
                        <a:rPr lang="en-CA" dirty="0" smtClean="0"/>
                        <a:t>Political</a:t>
                      </a:r>
                      <a:r>
                        <a:rPr lang="en-CA" baseline="0" dirty="0" smtClean="0"/>
                        <a:t> and Steering committee sign off</a:t>
                      </a:r>
                    </a:p>
                    <a:p>
                      <a:pPr>
                        <a:buFontTx/>
                        <a:buChar char="-"/>
                      </a:pPr>
                      <a:r>
                        <a:rPr lang="en-CA" baseline="0" dirty="0" smtClean="0"/>
                        <a:t>Engage PPS</a:t>
                      </a:r>
                    </a:p>
                    <a:p>
                      <a:pPr>
                        <a:buFontTx/>
                        <a:buChar char="-"/>
                      </a:pPr>
                      <a:r>
                        <a:rPr lang="en-CA" baseline="0" dirty="0" smtClean="0"/>
                        <a:t>Project Team staffed</a:t>
                      </a:r>
                    </a:p>
                    <a:p>
                      <a:pPr>
                        <a:buFontTx/>
                        <a:buChar char="-"/>
                      </a:pPr>
                      <a:r>
                        <a:rPr lang="en-CA" baseline="0" dirty="0" smtClean="0"/>
                        <a:t>Stakeholder relations begin</a:t>
                      </a:r>
                    </a:p>
                  </a:txBody>
                  <a:tcPr/>
                </a:tc>
              </a:tr>
              <a:tr h="3116764">
                <a:tc>
                  <a:txBody>
                    <a:bodyPr/>
                    <a:lstStyle/>
                    <a:p>
                      <a:r>
                        <a:rPr lang="en-CA" dirty="0" smtClean="0"/>
                        <a:t>Phase II – Initial</a:t>
                      </a:r>
                      <a:r>
                        <a:rPr lang="en-CA" baseline="0" dirty="0" smtClean="0"/>
                        <a:t> Information </a:t>
                      </a:r>
                      <a:r>
                        <a:rPr lang="en-CA" baseline="0" dirty="0" smtClean="0">
                          <a:solidFill>
                            <a:schemeClr val="tx1"/>
                          </a:solidFill>
                        </a:rPr>
                        <a:t>dissemination</a:t>
                      </a:r>
                      <a:r>
                        <a:rPr lang="en-CA" baseline="0" dirty="0" smtClean="0"/>
                        <a:t> and gathering </a:t>
                      </a:r>
                    </a:p>
                    <a:p>
                      <a:r>
                        <a:rPr lang="en-CA" baseline="0" dirty="0" smtClean="0"/>
                        <a:t>- Direction confirmation</a:t>
                      </a:r>
                      <a:endParaRPr lang="en-CA" dirty="0"/>
                    </a:p>
                  </a:txBody>
                  <a:tcPr/>
                </a:tc>
                <a:tc>
                  <a:txBody>
                    <a:bodyPr/>
                    <a:lstStyle/>
                    <a:p>
                      <a:pPr>
                        <a:buFontTx/>
                        <a:buChar char="-"/>
                      </a:pPr>
                      <a:r>
                        <a:rPr lang="en-CA" dirty="0" smtClean="0"/>
                        <a:t>ISD and PPS to commence public space feasibility and costing on range</a:t>
                      </a:r>
                      <a:r>
                        <a:rPr lang="en-CA" baseline="0" dirty="0" smtClean="0"/>
                        <a:t> of options</a:t>
                      </a:r>
                      <a:endParaRPr lang="en-CA" dirty="0" smtClean="0"/>
                    </a:p>
                    <a:p>
                      <a:pPr>
                        <a:buFontTx/>
                        <a:buChar char="-"/>
                      </a:pPr>
                      <a:r>
                        <a:rPr lang="en-CA" baseline="0" dirty="0" smtClean="0"/>
                        <a:t> PPS to advance governance and business case development</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-Update</a:t>
                      </a:r>
                      <a:r>
                        <a:rPr lang="en-CA" baseline="0" dirty="0" smtClean="0"/>
                        <a:t> stakeholders</a:t>
                      </a:r>
                      <a:endParaRPr lang="en-CA" dirty="0" smtClean="0"/>
                    </a:p>
                  </a:txBody>
                  <a:tcPr/>
                </a:tc>
                <a:tc>
                  <a:txBody>
                    <a:bodyPr/>
                    <a:lstStyle/>
                    <a:p>
                      <a:r>
                        <a:rPr lang="en-CA" dirty="0" smtClean="0"/>
                        <a:t>March to June 2014</a:t>
                      </a:r>
                      <a:endParaRPr lang="en-CA" dirty="0"/>
                    </a:p>
                  </a:txBody>
                  <a:tcPr/>
                </a:tc>
                <a:tc>
                  <a:txBody>
                    <a:bodyPr/>
                    <a:lstStyle/>
                    <a:p>
                      <a:r>
                        <a:rPr lang="en-CA" baseline="0" dirty="0" smtClean="0"/>
                        <a:t>- Steering committee and political sponsors get update, narrow public space options for further study and confirm governance and business case direction</a:t>
                      </a:r>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r>
              <a:rPr lang="en-CA" dirty="0" smtClean="0"/>
              <a:t>Next Steps – Current Phase</a:t>
            </a:r>
            <a:endParaRPr lang="en-CA" dirty="0"/>
          </a:p>
        </p:txBody>
      </p:sp>
      <p:sp>
        <p:nvSpPr>
          <p:cNvPr id="4" name="Content Placeholder 3"/>
          <p:cNvSpPr>
            <a:spLocks noGrp="1"/>
          </p:cNvSpPr>
          <p:nvPr>
            <p:ph sz="quarter" idx="2"/>
          </p:nvPr>
        </p:nvSpPr>
        <p:spPr>
          <a:xfrm>
            <a:off x="457200" y="838200"/>
            <a:ext cx="7696200" cy="6019800"/>
          </a:xfrm>
        </p:spPr>
        <p:txBody>
          <a:bodyPr/>
          <a:lstStyle/>
          <a:p>
            <a:r>
              <a:rPr lang="en-CA" dirty="0" smtClean="0"/>
              <a:t>SI submission (completed)</a:t>
            </a:r>
          </a:p>
          <a:p>
            <a:r>
              <a:rPr lang="en-CA" dirty="0" smtClean="0"/>
              <a:t>June/July strategic initiatives process</a:t>
            </a:r>
          </a:p>
          <a:p>
            <a:r>
              <a:rPr lang="en-CA" dirty="0" smtClean="0"/>
              <a:t>Finalization of PPS business case and governance report (underway)</a:t>
            </a:r>
          </a:p>
          <a:p>
            <a:r>
              <a:rPr lang="en-CA" dirty="0" smtClean="0"/>
              <a:t>Refine public space concept plan and budget (completed)</a:t>
            </a:r>
          </a:p>
          <a:p>
            <a:r>
              <a:rPr lang="en-CA" dirty="0" smtClean="0"/>
              <a:t>Finalize Draft recommendations (pending)</a:t>
            </a:r>
          </a:p>
          <a:p>
            <a:r>
              <a:rPr lang="en-CA" dirty="0" smtClean="0"/>
              <a:t>Public consultation and stakeholder input on Recommended Plan (later in 2015)</a:t>
            </a:r>
          </a:p>
          <a:p>
            <a:r>
              <a:rPr lang="en-CA" dirty="0" smtClean="0"/>
              <a:t>Draft report to Committee and Council</a:t>
            </a:r>
          </a:p>
          <a:p>
            <a:r>
              <a:rPr lang="en-CA" dirty="0" smtClean="0"/>
              <a:t>Committee and Council Q3 2015</a:t>
            </a:r>
          </a:p>
          <a:p>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7772400" cy="2743200"/>
          </a:xfrm>
        </p:spPr>
        <p:txBody>
          <a:bodyPr/>
          <a:lstStyle/>
          <a:p>
            <a:r>
              <a:rPr lang="en-CA" sz="6000" dirty="0" smtClean="0"/>
              <a:t>Questions/Input</a:t>
            </a:r>
            <a:endParaRPr lang="en-CA" sz="6000" dirty="0"/>
          </a:p>
        </p:txBody>
      </p:sp>
      <p:sp>
        <p:nvSpPr>
          <p:cNvPr id="3" name="Content Placeholder 2"/>
          <p:cNvSpPr>
            <a:spLocks noGrp="1"/>
          </p:cNvSpPr>
          <p:nvPr>
            <p:ph sz="quarter" idx="1"/>
          </p:nvPr>
        </p:nvSpPr>
        <p:spPr>
          <a:xfrm>
            <a:off x="914400" y="304800"/>
            <a:ext cx="3810000" cy="1219200"/>
          </a:xfrm>
        </p:spPr>
        <p:txBody>
          <a:bodyPr/>
          <a:lstStyle/>
          <a:p>
            <a:endParaRPr lang="en-CA" dirty="0"/>
          </a:p>
        </p:txBody>
      </p:sp>
      <p:sp>
        <p:nvSpPr>
          <p:cNvPr id="4" name="Content Placeholder 3"/>
          <p:cNvSpPr>
            <a:spLocks noGrp="1"/>
          </p:cNvSpPr>
          <p:nvPr>
            <p:ph sz="quarter" idx="2"/>
          </p:nvPr>
        </p:nvSpPr>
        <p:spPr/>
        <p:txBody>
          <a:bodyPr/>
          <a:lstStyle/>
          <a:p>
            <a:endParaRPr lang="en-CA" dirty="0"/>
          </a:p>
        </p:txBody>
      </p:sp>
      <p:sp>
        <p:nvSpPr>
          <p:cNvPr id="5" name="Content Placeholder 4"/>
          <p:cNvSpPr>
            <a:spLocks noGrp="1"/>
          </p:cNvSpPr>
          <p:nvPr>
            <p:ph sz="half" idx="3"/>
          </p:nvPr>
        </p:nvSpPr>
        <p:spPr>
          <a:xfrm>
            <a:off x="7010400" y="609600"/>
            <a:ext cx="3810000" cy="4525963"/>
          </a:xfrm>
        </p:spPr>
        <p:txBody>
          <a:bodyPr/>
          <a:lstStyle/>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0"/>
            <a:ext cx="8229600" cy="685800"/>
          </a:xfrm>
        </p:spPr>
        <p:txBody>
          <a:bodyPr/>
          <a:lstStyle/>
          <a:p>
            <a:pPr eaLnBrk="1" hangingPunct="1"/>
            <a:r>
              <a:rPr lang="en-CA" dirty="0" smtClean="0"/>
              <a:t>Project Schedule</a:t>
            </a:r>
          </a:p>
        </p:txBody>
      </p:sp>
      <p:graphicFrame>
        <p:nvGraphicFramePr>
          <p:cNvPr id="4" name="Content Placeholder 3"/>
          <p:cNvGraphicFramePr>
            <a:graphicFrameLocks noGrp="1"/>
          </p:cNvGraphicFramePr>
          <p:nvPr>
            <p:ph idx="1"/>
          </p:nvPr>
        </p:nvGraphicFramePr>
        <p:xfrm>
          <a:off x="457200" y="609600"/>
          <a:ext cx="8229600" cy="6390132"/>
        </p:xfrm>
        <a:graphic>
          <a:graphicData uri="http://schemas.openxmlformats.org/drawingml/2006/table">
            <a:tbl>
              <a:tblPr firstRow="1" bandRow="1">
                <a:tableStyleId>{5C22544A-7EE6-4342-B048-85BDC9FD1C3A}</a:tableStyleId>
              </a:tblPr>
              <a:tblGrid>
                <a:gridCol w="2057400"/>
                <a:gridCol w="2057400"/>
                <a:gridCol w="2057400"/>
                <a:gridCol w="2057400"/>
              </a:tblGrid>
              <a:tr h="411334">
                <a:tc>
                  <a:txBody>
                    <a:bodyPr/>
                    <a:lstStyle/>
                    <a:p>
                      <a:r>
                        <a:rPr lang="en-CA" dirty="0" smtClean="0"/>
                        <a:t>Phase</a:t>
                      </a:r>
                      <a:endParaRPr lang="en-CA" dirty="0"/>
                    </a:p>
                  </a:txBody>
                  <a:tcPr/>
                </a:tc>
                <a:tc>
                  <a:txBody>
                    <a:bodyPr/>
                    <a:lstStyle/>
                    <a:p>
                      <a:r>
                        <a:rPr lang="en-CA" dirty="0" smtClean="0"/>
                        <a:t>Task</a:t>
                      </a:r>
                      <a:endParaRPr lang="en-CA" dirty="0"/>
                    </a:p>
                  </a:txBody>
                  <a:tcPr/>
                </a:tc>
                <a:tc>
                  <a:txBody>
                    <a:bodyPr/>
                    <a:lstStyle/>
                    <a:p>
                      <a:r>
                        <a:rPr lang="en-CA" dirty="0" smtClean="0"/>
                        <a:t>Timeline</a:t>
                      </a:r>
                      <a:endParaRPr lang="en-CA" dirty="0"/>
                    </a:p>
                  </a:txBody>
                  <a:tcPr/>
                </a:tc>
                <a:tc>
                  <a:txBody>
                    <a:bodyPr/>
                    <a:lstStyle/>
                    <a:p>
                      <a:r>
                        <a:rPr lang="en-CA" dirty="0" smtClean="0"/>
                        <a:t>Deliverable</a:t>
                      </a:r>
                      <a:endParaRPr lang="en-CA" dirty="0"/>
                    </a:p>
                  </a:txBody>
                  <a:tcPr/>
                </a:tc>
              </a:tr>
              <a:tr h="3144158">
                <a:tc>
                  <a:txBody>
                    <a:bodyPr/>
                    <a:lstStyle/>
                    <a:p>
                      <a:r>
                        <a:rPr lang="en-CA" dirty="0" smtClean="0"/>
                        <a:t>Phase</a:t>
                      </a:r>
                      <a:r>
                        <a:rPr lang="en-CA" baseline="0" dirty="0" smtClean="0"/>
                        <a:t> III</a:t>
                      </a:r>
                      <a:endParaRPr lang="en-CA" dirty="0"/>
                    </a:p>
                  </a:txBody>
                  <a:tcPr/>
                </a:tc>
                <a:tc>
                  <a:txBody>
                    <a:bodyPr/>
                    <a:lstStyle/>
                    <a:p>
                      <a:r>
                        <a:rPr lang="en-CA" dirty="0" smtClean="0"/>
                        <a:t> - PPS creates</a:t>
                      </a:r>
                      <a:r>
                        <a:rPr lang="en-CA" baseline="0" dirty="0" smtClean="0"/>
                        <a:t> draft report of governance and business case</a:t>
                      </a:r>
                    </a:p>
                    <a:p>
                      <a:pPr>
                        <a:buFontTx/>
                        <a:buChar char="-"/>
                      </a:pPr>
                      <a:r>
                        <a:rPr lang="en-CA" baseline="0" dirty="0" smtClean="0"/>
                        <a:t>ISD refines public realm feasibility and costing</a:t>
                      </a:r>
                    </a:p>
                    <a:p>
                      <a:pPr>
                        <a:buFontTx/>
                        <a:buChar char="-"/>
                      </a:pPr>
                      <a:r>
                        <a:rPr lang="en-CA" baseline="0" dirty="0" smtClean="0"/>
                        <a:t>Stakeholder update and input</a:t>
                      </a:r>
                    </a:p>
                  </a:txBody>
                  <a:tcPr/>
                </a:tc>
                <a:tc>
                  <a:txBody>
                    <a:bodyPr/>
                    <a:lstStyle/>
                    <a:p>
                      <a:r>
                        <a:rPr lang="en-CA" dirty="0" smtClean="0"/>
                        <a:t>Q3 2014</a:t>
                      </a:r>
                      <a:endParaRPr lang="en-CA" dirty="0"/>
                    </a:p>
                  </a:txBody>
                  <a:tcPr/>
                </a:tc>
                <a:tc>
                  <a:txBody>
                    <a:bodyPr/>
                    <a:lstStyle/>
                    <a:p>
                      <a:r>
                        <a:rPr lang="en-CA" baseline="0" dirty="0" smtClean="0"/>
                        <a:t>Steering committee and political sponsors get update, narrow public space options for further study and confirm governance and business case recommendations</a:t>
                      </a:r>
                      <a:endParaRPr lang="en-CA" dirty="0"/>
                    </a:p>
                  </a:txBody>
                  <a:tcPr/>
                </a:tc>
              </a:tr>
              <a:tr h="2692908">
                <a:tc>
                  <a:txBody>
                    <a:bodyPr/>
                    <a:lstStyle/>
                    <a:p>
                      <a:r>
                        <a:rPr lang="en-CA" dirty="0" smtClean="0"/>
                        <a:t>Phase</a:t>
                      </a:r>
                      <a:r>
                        <a:rPr lang="en-CA" baseline="0" dirty="0" smtClean="0"/>
                        <a:t> IV</a:t>
                      </a:r>
                    </a:p>
                    <a:p>
                      <a:endParaRPr lang="en-CA" baseline="0" dirty="0" smtClean="0"/>
                    </a:p>
                    <a:p>
                      <a:r>
                        <a:rPr lang="en-CA" baseline="0" dirty="0" smtClean="0"/>
                        <a:t>(We are here)</a:t>
                      </a:r>
                      <a:endParaRPr lang="en-CA" dirty="0"/>
                    </a:p>
                  </a:txBody>
                  <a:tcPr/>
                </a:tc>
                <a:tc>
                  <a:txBody>
                    <a:bodyPr/>
                    <a:lstStyle/>
                    <a:p>
                      <a:pPr>
                        <a:buFontTx/>
                        <a:buChar char="-"/>
                      </a:pPr>
                      <a:r>
                        <a:rPr lang="en-CA" dirty="0" smtClean="0"/>
                        <a:t> Finalization</a:t>
                      </a:r>
                      <a:r>
                        <a:rPr lang="en-CA" baseline="0" dirty="0" smtClean="0"/>
                        <a:t> of PPS report and public space concept plan and budget</a:t>
                      </a:r>
                    </a:p>
                    <a:p>
                      <a:pPr>
                        <a:buFontTx/>
                        <a:buChar char="-"/>
                      </a:pPr>
                      <a:r>
                        <a:rPr lang="en-CA" baseline="0" dirty="0" smtClean="0"/>
                        <a:t>recommended go forward approach</a:t>
                      </a:r>
                    </a:p>
                    <a:p>
                      <a:pPr>
                        <a:buFontTx/>
                        <a:buChar char="-"/>
                      </a:pPr>
                      <a:r>
                        <a:rPr lang="en-CA" baseline="0" dirty="0" smtClean="0"/>
                        <a:t>- Stakeholder update and input/public consultation</a:t>
                      </a:r>
                    </a:p>
                  </a:txBody>
                  <a:tcPr/>
                </a:tc>
                <a:tc>
                  <a:txBody>
                    <a:bodyPr/>
                    <a:lstStyle/>
                    <a:p>
                      <a:r>
                        <a:rPr lang="en-CA" dirty="0" smtClean="0"/>
                        <a:t>Q4 2014</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Steering committee, senior management, political sponsors get update and agree on final go forward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944562"/>
          </a:xfrm>
        </p:spPr>
        <p:txBody>
          <a:bodyPr/>
          <a:lstStyle/>
          <a:p>
            <a:pPr eaLnBrk="1" hangingPunct="1"/>
            <a:r>
              <a:rPr lang="en-CA" dirty="0" smtClean="0"/>
              <a:t>Project Schedule</a:t>
            </a:r>
          </a:p>
        </p:txBody>
      </p:sp>
      <p:graphicFrame>
        <p:nvGraphicFramePr>
          <p:cNvPr id="4" name="Content Placeholder 3"/>
          <p:cNvGraphicFramePr>
            <a:graphicFrameLocks noGrp="1"/>
          </p:cNvGraphicFramePr>
          <p:nvPr>
            <p:ph idx="1"/>
          </p:nvPr>
        </p:nvGraphicFramePr>
        <p:xfrm>
          <a:off x="457200" y="1600200"/>
          <a:ext cx="8229600" cy="4028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CA" dirty="0" smtClean="0"/>
                        <a:t>Phase </a:t>
                      </a:r>
                      <a:endParaRPr lang="en-CA" dirty="0"/>
                    </a:p>
                  </a:txBody>
                  <a:tcPr/>
                </a:tc>
                <a:tc>
                  <a:txBody>
                    <a:bodyPr/>
                    <a:lstStyle/>
                    <a:p>
                      <a:r>
                        <a:rPr lang="en-CA" dirty="0" smtClean="0"/>
                        <a:t>Task</a:t>
                      </a:r>
                      <a:endParaRPr lang="en-CA" dirty="0"/>
                    </a:p>
                  </a:txBody>
                  <a:tcPr/>
                </a:tc>
                <a:tc>
                  <a:txBody>
                    <a:bodyPr/>
                    <a:lstStyle/>
                    <a:p>
                      <a:r>
                        <a:rPr lang="en-CA" dirty="0" smtClean="0"/>
                        <a:t>Timeline</a:t>
                      </a:r>
                      <a:endParaRPr lang="en-CA" dirty="0"/>
                    </a:p>
                  </a:txBody>
                  <a:tcPr/>
                </a:tc>
                <a:tc>
                  <a:txBody>
                    <a:bodyPr/>
                    <a:lstStyle/>
                    <a:p>
                      <a:r>
                        <a:rPr lang="en-CA" dirty="0" smtClean="0"/>
                        <a:t>Deliverable</a:t>
                      </a:r>
                      <a:endParaRPr lang="en-CA" dirty="0"/>
                    </a:p>
                  </a:txBody>
                  <a:tcPr/>
                </a:tc>
              </a:tr>
              <a:tr h="370840">
                <a:tc>
                  <a:txBody>
                    <a:bodyPr/>
                    <a:lstStyle/>
                    <a:p>
                      <a:r>
                        <a:rPr lang="en-CA" dirty="0" smtClean="0"/>
                        <a:t>Phase V – Staff report creation, committee and council approval</a:t>
                      </a:r>
                      <a:endParaRPr lang="en-CA" dirty="0"/>
                    </a:p>
                  </a:txBody>
                  <a:tcPr/>
                </a:tc>
                <a:tc>
                  <a:txBody>
                    <a:bodyPr/>
                    <a:lstStyle/>
                    <a:p>
                      <a:pPr>
                        <a:buFontTx/>
                        <a:buChar char="-"/>
                      </a:pPr>
                      <a:r>
                        <a:rPr lang="en-CA" dirty="0" smtClean="0"/>
                        <a:t>Complete</a:t>
                      </a:r>
                      <a:r>
                        <a:rPr lang="en-CA" baseline="0" dirty="0" smtClean="0"/>
                        <a:t> final report and accompanying materials</a:t>
                      </a:r>
                    </a:p>
                    <a:p>
                      <a:pPr>
                        <a:buFontTx/>
                        <a:buChar char="-"/>
                      </a:pPr>
                      <a:r>
                        <a:rPr lang="en-CA" baseline="0" dirty="0" smtClean="0"/>
                        <a:t>Stakeholder comments included</a:t>
                      </a:r>
                    </a:p>
                    <a:p>
                      <a:pPr>
                        <a:buFontTx/>
                        <a:buChar char="-"/>
                      </a:pPr>
                      <a:r>
                        <a:rPr lang="en-CA" baseline="0" dirty="0" smtClean="0"/>
                        <a:t> Develop and execute external comms plan</a:t>
                      </a:r>
                    </a:p>
                    <a:p>
                      <a:pPr>
                        <a:buFontTx/>
                        <a:buChar char="-"/>
                      </a:pPr>
                      <a:r>
                        <a:rPr lang="en-CA" baseline="0" dirty="0" smtClean="0"/>
                        <a:t> Develop and execute internal comms plan</a:t>
                      </a:r>
                    </a:p>
                    <a:p>
                      <a:endParaRPr lang="en-CA" dirty="0"/>
                    </a:p>
                  </a:txBody>
                  <a:tcPr/>
                </a:tc>
                <a:tc>
                  <a:txBody>
                    <a:bodyPr/>
                    <a:lstStyle/>
                    <a:p>
                      <a:r>
                        <a:rPr lang="en-CA" dirty="0" smtClean="0"/>
                        <a:t>Q1</a:t>
                      </a:r>
                      <a:r>
                        <a:rPr lang="en-CA" baseline="0" dirty="0" smtClean="0"/>
                        <a:t> 2015</a:t>
                      </a:r>
                      <a:endParaRPr lang="en-CA" dirty="0"/>
                    </a:p>
                  </a:txBody>
                  <a:tcPr/>
                </a:tc>
                <a:tc>
                  <a:txBody>
                    <a:bodyPr/>
                    <a:lstStyle/>
                    <a:p>
                      <a:r>
                        <a:rPr lang="en-CA" dirty="0" smtClean="0"/>
                        <a:t>- Approval of go forward</a:t>
                      </a:r>
                      <a:r>
                        <a:rPr lang="en-CA" baseline="0" dirty="0" smtClean="0"/>
                        <a:t> in 2014 – 2018 Term of Council Strategic Priorities</a:t>
                      </a:r>
                    </a:p>
                    <a:p>
                      <a:r>
                        <a:rPr lang="en-CA" dirty="0" smtClean="0"/>
                        <a:t>- Committee</a:t>
                      </a:r>
                      <a:r>
                        <a:rPr lang="en-CA" baseline="0" dirty="0" smtClean="0"/>
                        <a:t> and Council approval of go forward plan</a:t>
                      </a:r>
                      <a:endParaRPr lang="en-CA"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lstStyle/>
          <a:p>
            <a:r>
              <a:rPr lang="en-CA" sz="6000" dirty="0" smtClean="0"/>
              <a:t>Governance</a:t>
            </a:r>
            <a:endParaRPr lang="en-CA" sz="6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CA" dirty="0" smtClean="0"/>
              <a:t>Mission</a:t>
            </a:r>
            <a:endParaRPr lang="en-CA" dirty="0"/>
          </a:p>
        </p:txBody>
      </p:sp>
      <p:sp>
        <p:nvSpPr>
          <p:cNvPr id="3" name="Content Placeholder 2"/>
          <p:cNvSpPr>
            <a:spLocks noGrp="1"/>
          </p:cNvSpPr>
          <p:nvPr>
            <p:ph idx="1"/>
          </p:nvPr>
        </p:nvSpPr>
        <p:spPr>
          <a:xfrm>
            <a:off x="457200" y="990600"/>
            <a:ext cx="8229600" cy="5135563"/>
          </a:xfrm>
        </p:spPr>
        <p:txBody>
          <a:bodyPr/>
          <a:lstStyle/>
          <a:p>
            <a:pPr>
              <a:buNone/>
            </a:pPr>
            <a:r>
              <a:rPr lang="en-CA" dirty="0" smtClean="0"/>
              <a:t>“The mission is to maximize the City’s markets as vibrant, year-round public markets for local farm produce, arts, crafts and products and people gathering places in clean, safe environments through proactive, entrepreneurial and dynamic management of the City of Ottawa’s public spaces and buildings.”</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Goverance</a:t>
            </a:r>
            <a:r>
              <a:rPr lang="en-CA" dirty="0" smtClean="0"/>
              <a:t> Scope</a:t>
            </a:r>
            <a:endParaRPr lang="en-CA" dirty="0"/>
          </a:p>
        </p:txBody>
      </p:sp>
      <p:sp>
        <p:nvSpPr>
          <p:cNvPr id="3" name="Content Placeholder 2"/>
          <p:cNvSpPr>
            <a:spLocks noGrp="1"/>
          </p:cNvSpPr>
          <p:nvPr>
            <p:ph idx="1"/>
          </p:nvPr>
        </p:nvSpPr>
        <p:spPr>
          <a:xfrm>
            <a:off x="457200" y="1219200"/>
            <a:ext cx="8229600" cy="4906963"/>
          </a:xfrm>
        </p:spPr>
        <p:txBody>
          <a:bodyPr/>
          <a:lstStyle/>
          <a:p>
            <a:r>
              <a:rPr lang="en-CA" dirty="0" smtClean="0"/>
              <a:t>Stands – Layout, lease, policy</a:t>
            </a:r>
          </a:p>
          <a:p>
            <a:r>
              <a:rPr lang="en-CA" dirty="0" err="1" smtClean="0"/>
              <a:t>ByWard</a:t>
            </a:r>
            <a:r>
              <a:rPr lang="en-CA" dirty="0" smtClean="0"/>
              <a:t> Market Building – </a:t>
            </a:r>
            <a:r>
              <a:rPr lang="en-CA" dirty="0" err="1" smtClean="0"/>
              <a:t>Renos</a:t>
            </a:r>
            <a:r>
              <a:rPr lang="en-CA" dirty="0" smtClean="0"/>
              <a:t>, leasing</a:t>
            </a:r>
          </a:p>
          <a:p>
            <a:r>
              <a:rPr lang="en-CA" dirty="0" smtClean="0"/>
              <a:t>Businesses in Parking Garage – Leasing</a:t>
            </a:r>
          </a:p>
          <a:p>
            <a:r>
              <a:rPr lang="en-CA" dirty="0" smtClean="0"/>
              <a:t>Marketing, financials</a:t>
            </a:r>
          </a:p>
          <a:p>
            <a:r>
              <a:rPr lang="en-CA" dirty="0" smtClean="0"/>
              <a:t>Special Programming</a:t>
            </a:r>
          </a:p>
          <a:p>
            <a:r>
              <a:rPr lang="en-CA" dirty="0" smtClean="0"/>
              <a:t>Event organization</a:t>
            </a:r>
          </a:p>
          <a:p>
            <a:r>
              <a:rPr lang="en-CA" dirty="0" smtClean="0"/>
              <a:t>Street Uses</a:t>
            </a:r>
          </a:p>
          <a:p>
            <a:endParaRPr lang="en-CA" dirty="0"/>
          </a:p>
        </p:txBody>
      </p:sp>
    </p:spTree>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3064</TotalTime>
  <Words>1292</Words>
  <Application>Microsoft Office PowerPoint</Application>
  <PresentationFormat>On-screen Show (4:3)</PresentationFormat>
  <Paragraphs>227</Paragraphs>
  <Slides>41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5" baseType="lpstr">
      <vt:lpstr>Arial</vt:lpstr>
      <vt:lpstr>Calibri</vt:lpstr>
      <vt:lpstr>Blank</vt:lpstr>
      <vt:lpstr>Acrobat Document</vt:lpstr>
      <vt:lpstr>Public Markets Update</vt:lpstr>
      <vt:lpstr>Project Background</vt:lpstr>
      <vt:lpstr>Project Background</vt:lpstr>
      <vt:lpstr>Project Schedule</vt:lpstr>
      <vt:lpstr>Project Schedule</vt:lpstr>
      <vt:lpstr>Project Schedule</vt:lpstr>
      <vt:lpstr>Governance</vt:lpstr>
      <vt:lpstr>Mission</vt:lpstr>
      <vt:lpstr>Goverance Scope</vt:lpstr>
      <vt:lpstr>Project Geographic Scope</vt:lpstr>
      <vt:lpstr>Governance Qualities and Abilities</vt:lpstr>
      <vt:lpstr>Governance Qualities and Abilities</vt:lpstr>
      <vt:lpstr>Governance Choices</vt:lpstr>
      <vt:lpstr>Governance Recommendation</vt:lpstr>
      <vt:lpstr>Business Plan – Recommendation</vt:lpstr>
      <vt:lpstr>Zoning – Review and Recommendation</vt:lpstr>
      <vt:lpstr>Public Space- Concept Plan</vt:lpstr>
      <vt:lpstr>PowerPoint Presentation</vt:lpstr>
      <vt:lpstr>ByWard Street</vt:lpstr>
      <vt:lpstr>York Street Square</vt:lpstr>
      <vt:lpstr>George Street Square</vt:lpstr>
      <vt:lpstr>William</vt:lpstr>
      <vt:lpstr>PowerPoint Presentation</vt:lpstr>
      <vt:lpstr>Market Building Concept Plan</vt:lpstr>
      <vt:lpstr>PowerPoint Presentation</vt:lpstr>
      <vt:lpstr>Options A and B</vt:lpstr>
      <vt:lpstr>PowerPoint Presentation</vt:lpstr>
      <vt:lpstr>Building Concept Goals</vt:lpstr>
      <vt:lpstr>PowerPoint Presentation</vt:lpstr>
      <vt:lpstr>Street Component Cost Estimates</vt:lpstr>
      <vt:lpstr>Building Component Cost Estimates</vt:lpstr>
      <vt:lpstr>Project Recommendation</vt:lpstr>
      <vt:lpstr>2015-2018 Possible Investments</vt:lpstr>
      <vt:lpstr>2015-2018 Public Space Plan</vt:lpstr>
      <vt:lpstr>Sample Low Cost Initiatives</vt:lpstr>
      <vt:lpstr>Sample Low Cost Initiatives</vt:lpstr>
      <vt:lpstr>Sample Low Cost Initiatives</vt:lpstr>
      <vt:lpstr>Temporary Street Closure Example</vt:lpstr>
      <vt:lpstr>2015 to 2018 Building Plan Process</vt:lpstr>
      <vt:lpstr>Next Steps – Current Phase</vt:lpstr>
      <vt:lpstr>Questions/Input</vt:lpstr>
    </vt:vector>
  </TitlesOfParts>
  <Company>City of Ottawa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ByWard Market Governance, Business Plan and Public Space Vision</dc:title>
  <dc:creator>rupertja1</dc:creator>
  <cp:lastModifiedBy>Michelle Ramsay-Borg</cp:lastModifiedBy>
  <cp:revision>347</cp:revision>
  <dcterms:created xsi:type="dcterms:W3CDTF">2014-02-04T18:35:26Z</dcterms:created>
  <dcterms:modified xsi:type="dcterms:W3CDTF">2015-06-11T20:34:02Z</dcterms:modified>
</cp:coreProperties>
</file>