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68" r:id="rId5"/>
    <p:sldId id="272" r:id="rId6"/>
    <p:sldId id="271" r:id="rId7"/>
    <p:sldId id="259" r:id="rId8"/>
    <p:sldId id="260" r:id="rId9"/>
    <p:sldId id="263" r:id="rId10"/>
    <p:sldId id="264" r:id="rId11"/>
    <p:sldId id="265" r:id="rId12"/>
    <p:sldId id="266" r:id="rId13"/>
    <p:sldId id="273" r:id="rId14"/>
    <p:sldId id="261" r:id="rId15"/>
    <p:sldId id="269" r:id="rId16"/>
    <p:sldId id="270" r:id="rId17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OPS Stats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 ByWard</c:v>
                </c:pt>
                <c:pt idx="1">
                  <c:v>Lowertown</c:v>
                </c:pt>
                <c:pt idx="2">
                  <c:v>Vanier</c:v>
                </c:pt>
                <c:pt idx="3">
                  <c:v>Centretown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40</c:v>
                </c:pt>
                <c:pt idx="1">
                  <c:v>20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03968"/>
        <c:axId val="68406272"/>
      </c:barChart>
      <c:catAx>
        <c:axId val="68403968"/>
        <c:scaling>
          <c:orientation val="minMax"/>
        </c:scaling>
        <c:delete val="0"/>
        <c:axPos val="b"/>
        <c:majorTickMark val="out"/>
        <c:minorTickMark val="none"/>
        <c:tickLblPos val="nextTo"/>
        <c:crossAx val="68406272"/>
        <c:crosses val="autoZero"/>
        <c:auto val="1"/>
        <c:lblAlgn val="ctr"/>
        <c:lblOffset val="100"/>
        <c:noMultiLvlLbl val="0"/>
      </c:catAx>
      <c:valAx>
        <c:axId val="68406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840396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2015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Crimes against the person</c:v>
                </c:pt>
                <c:pt idx="1">
                  <c:v>Assaults</c:v>
                </c:pt>
                <c:pt idx="2">
                  <c:v>Crimes against Property</c:v>
                </c:pt>
                <c:pt idx="3">
                  <c:v>Total Crimes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235</c:v>
                </c:pt>
                <c:pt idx="1">
                  <c:v>204</c:v>
                </c:pt>
                <c:pt idx="2">
                  <c:v>1031</c:v>
                </c:pt>
                <c:pt idx="3">
                  <c:v>1768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Sheet1!$A$2:$A$5</c:f>
              <c:strCache>
                <c:ptCount val="4"/>
                <c:pt idx="0">
                  <c:v>Crimes against the person</c:v>
                </c:pt>
                <c:pt idx="1">
                  <c:v>Assaults</c:v>
                </c:pt>
                <c:pt idx="2">
                  <c:v>Crimes against Property</c:v>
                </c:pt>
                <c:pt idx="3">
                  <c:v>Total Crimes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410</c:v>
                </c:pt>
                <c:pt idx="1">
                  <c:v>290</c:v>
                </c:pt>
                <c:pt idx="2">
                  <c:v>1158</c:v>
                </c:pt>
                <c:pt idx="3">
                  <c:v>2025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2466048"/>
        <c:axId val="52467584"/>
      </c:barChart>
      <c:catAx>
        <c:axId val="52466048"/>
        <c:scaling>
          <c:orientation val="minMax"/>
        </c:scaling>
        <c:delete val="0"/>
        <c:axPos val="b"/>
        <c:majorTickMark val="out"/>
        <c:minorTickMark val="none"/>
        <c:tickLblPos val="nextTo"/>
        <c:crossAx val="52467584"/>
        <c:crosses val="autoZero"/>
        <c:auto val="1"/>
        <c:lblAlgn val="ctr"/>
        <c:lblOffset val="100"/>
        <c:noMultiLvlLbl val="0"/>
      </c:catAx>
      <c:valAx>
        <c:axId val="5246758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46604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2012-16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377</c:v>
                </c:pt>
                <c:pt idx="1">
                  <c:v>337</c:v>
                </c:pt>
                <c:pt idx="2">
                  <c:v>375</c:v>
                </c:pt>
                <c:pt idx="3">
                  <c:v>330</c:v>
                </c:pt>
                <c:pt idx="4">
                  <c:v>410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86784"/>
        <c:axId val="71288320"/>
      </c:barChart>
      <c:catAx>
        <c:axId val="71286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1288320"/>
        <c:crosses val="autoZero"/>
        <c:auto val="1"/>
        <c:lblAlgn val="ctr"/>
        <c:lblOffset val="100"/>
        <c:noMultiLvlLbl val="0"/>
      </c:catAx>
      <c:valAx>
        <c:axId val="7128832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1286784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2012-16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261</c:v>
                </c:pt>
                <c:pt idx="1">
                  <c:v>241</c:v>
                </c:pt>
                <c:pt idx="2">
                  <c:v>257</c:v>
                </c:pt>
                <c:pt idx="3">
                  <c:v>203</c:v>
                </c:pt>
                <c:pt idx="4">
                  <c:v>290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885376"/>
        <c:axId val="76759040"/>
      </c:barChart>
      <c:catAx>
        <c:axId val="748853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759040"/>
        <c:crosses val="autoZero"/>
        <c:auto val="1"/>
        <c:lblAlgn val="ctr"/>
        <c:lblOffset val="100"/>
        <c:noMultiLvlLbl val="0"/>
      </c:catAx>
      <c:valAx>
        <c:axId val="76759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488537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C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2012-16</c:v>
                </c:pt>
              </c:strCache>
            </c:strRef>
          </c:tx>
          <c:invertIfNegative val="0"/>
          <c:cat>
            <c:numRef>
              <c:f>Sheet1!$A$2:$A$7</c:f>
              <c:numCache>
                <c:formatCode>General</c:formatCode>
                <c:ptCount val="6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Sheet1!$B$2:$B$7</c:f>
              <c:numCache>
                <c:formatCode>General</c:formatCode>
                <c:ptCount val="6"/>
                <c:pt idx="0">
                  <c:v>1544</c:v>
                </c:pt>
                <c:pt idx="1">
                  <c:v>1150</c:v>
                </c:pt>
                <c:pt idx="2">
                  <c:v>1235</c:v>
                </c:pt>
                <c:pt idx="3">
                  <c:v>1045</c:v>
                </c:pt>
                <c:pt idx="4">
                  <c:v>1158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6788480"/>
        <c:axId val="76790016"/>
      </c:barChart>
      <c:catAx>
        <c:axId val="7678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790016"/>
        <c:crosses val="autoZero"/>
        <c:auto val="1"/>
        <c:lblAlgn val="ctr"/>
        <c:lblOffset val="100"/>
        <c:noMultiLvlLbl val="0"/>
      </c:catAx>
      <c:valAx>
        <c:axId val="767900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7678848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BE54C2-7B12-4D34-AE3B-81EBDF2F3225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EAA22C-587F-4CB3-9573-ED6DE8B7408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14205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60442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0655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421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5506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1507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06015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1664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20815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743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971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6131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255F3-E138-4027-A1D6-C57405596556}" type="datetimeFigureOut">
              <a:rPr lang="en-CA" smtClean="0"/>
              <a:t>14/11/2017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CFF622-9F05-4BF7-ADB7-DA95B9A3EED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1807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Time to Act on Crime in </a:t>
            </a:r>
            <a:r>
              <a:rPr lang="en-CA" dirty="0" err="1" smtClean="0"/>
              <a:t>ByWard</a:t>
            </a:r>
            <a:r>
              <a:rPr lang="en-CA" dirty="0" smtClean="0"/>
              <a:t>/</a:t>
            </a:r>
            <a:r>
              <a:rPr lang="en-CA" dirty="0" err="1" smtClean="0"/>
              <a:t>Lowertown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Crime Stats 2011-2016</a:t>
            </a:r>
            <a:endParaRPr lang="en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3848" y="6381328"/>
            <a:ext cx="2895600" cy="365125"/>
          </a:xfrm>
        </p:spPr>
        <p:txBody>
          <a:bodyPr/>
          <a:lstStyle/>
          <a:p>
            <a:r>
              <a:rPr lang="en-CA" dirty="0" smtClean="0"/>
              <a:t>Presentation by the Safety and Security Committee of the </a:t>
            </a:r>
            <a:r>
              <a:rPr lang="en-CA" dirty="0" err="1" smtClean="0"/>
              <a:t>Lowertown</a:t>
            </a:r>
            <a:r>
              <a:rPr lang="en-CA" dirty="0" smtClean="0"/>
              <a:t> </a:t>
            </a:r>
            <a:r>
              <a:rPr lang="en-CA" smtClean="0"/>
              <a:t>Community  Association</a:t>
            </a:r>
            <a:r>
              <a:rPr lang="en-CA" dirty="0" smtClean="0"/>
              <a:t>, November 13, 2017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5579686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ByWard</a:t>
            </a:r>
            <a:r>
              <a:rPr lang="en-CA" dirty="0" smtClean="0"/>
              <a:t>: Crimes against the Person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08628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98605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ByWard</a:t>
            </a:r>
            <a:r>
              <a:rPr lang="en-CA" dirty="0" smtClean="0"/>
              <a:t>: Assaults 2012-2016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6429851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3796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ByWard</a:t>
            </a:r>
            <a:r>
              <a:rPr lang="en-CA" dirty="0" smtClean="0"/>
              <a:t>: Crimes Against Property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015180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2367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ByWard</a:t>
            </a:r>
            <a:r>
              <a:rPr lang="en-CA" dirty="0" smtClean="0"/>
              <a:t> also a leader in Bylaw complaints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The failure to enforce city bylaws is leading to the worsening situation in </a:t>
            </a:r>
            <a:r>
              <a:rPr lang="en-CA" dirty="0" err="1" smtClean="0"/>
              <a:t>ByWard</a:t>
            </a:r>
            <a:endParaRPr lang="en-CA" dirty="0" smtClean="0"/>
          </a:p>
          <a:p>
            <a:pPr lvl="1"/>
            <a:r>
              <a:rPr lang="en-CA" dirty="0" smtClean="0"/>
              <a:t>Distance between bars and nightclubs (100 meters)</a:t>
            </a:r>
          </a:p>
          <a:p>
            <a:pPr lvl="1"/>
            <a:r>
              <a:rPr lang="en-CA" dirty="0" smtClean="0"/>
              <a:t>Noise, Sidewalk obstructions</a:t>
            </a:r>
          </a:p>
          <a:p>
            <a:r>
              <a:rPr lang="en-CA" dirty="0" err="1" smtClean="0"/>
              <a:t>ByWard</a:t>
            </a:r>
            <a:r>
              <a:rPr lang="en-CA" dirty="0" smtClean="0"/>
              <a:t> residents made 2302 noise complaints in 2015</a:t>
            </a:r>
          </a:p>
          <a:p>
            <a:r>
              <a:rPr lang="en-CA" dirty="0" smtClean="0"/>
              <a:t>Bylaw enforcement (except for parking) is responsive, waiting for citizen complaints </a:t>
            </a:r>
          </a:p>
          <a:p>
            <a:r>
              <a:rPr lang="en-CA" dirty="0" smtClean="0"/>
              <a:t>As Councillor Fleury notes</a:t>
            </a:r>
          </a:p>
          <a:p>
            <a:pPr lvl="1"/>
            <a:r>
              <a:rPr lang="en-CA" dirty="0"/>
              <a:t>“A noise call can be the tip of an iceberg.” 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6739232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ByWard</a:t>
            </a:r>
            <a:r>
              <a:rPr lang="en-CA" dirty="0" smtClean="0"/>
              <a:t>: Bars and Clubs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674461"/>
          <a:ext cx="8229600" cy="237744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CA"/>
                        <a:t>Bars and Nightclubs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Variable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Byward Market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Average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Number of bars/nightclubs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79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3.4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Number of bars/nightclubs per 1000 people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16.3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0.5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Avg. distance to nearest bar or nightclub (km)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0.3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3.2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14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ByWard</a:t>
            </a:r>
            <a:r>
              <a:rPr lang="en-CA" dirty="0" smtClean="0"/>
              <a:t>: Drug Use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2537301"/>
          <a:ext cx="8229600" cy="2651760"/>
        </p:xfrm>
        <a:graphic>
          <a:graphicData uri="http://schemas.openxmlformats.org/drawingml/2006/table">
            <a:tbl>
              <a:tblPr/>
              <a:tblGrid>
                <a:gridCol w="2743200"/>
                <a:gridCol w="2743200"/>
                <a:gridCol w="2743200"/>
              </a:tblGrid>
              <a:tr h="0">
                <a:tc gridSpan="3">
                  <a:txBody>
                    <a:bodyPr/>
                    <a:lstStyle/>
                    <a:p>
                      <a:r>
                        <a:rPr lang="en-CA"/>
                        <a:t>Needle Drop Boxes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Variable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Byward Market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Average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Number of needle drop boxes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0.5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Number of needle drop boxes per 1000 people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0.8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0.1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CA"/>
                        <a:t>Avg. distance to a needle drop box (km)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/>
                        <a:t>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CA" dirty="0"/>
                        <a:t>5.2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6550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Action Plan for </a:t>
            </a:r>
            <a:r>
              <a:rPr lang="en-CA" dirty="0" err="1" smtClean="0"/>
              <a:t>ByWard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CA" dirty="0" smtClean="0"/>
              <a:t>Admit that crime rates are too high</a:t>
            </a:r>
          </a:p>
          <a:p>
            <a:r>
              <a:rPr lang="en-CA" dirty="0" smtClean="0"/>
              <a:t>Undertake a study of the underlying </a:t>
            </a:r>
            <a:r>
              <a:rPr lang="en-CA" dirty="0" smtClean="0"/>
              <a:t>causes</a:t>
            </a:r>
          </a:p>
          <a:p>
            <a:pPr lvl="1"/>
            <a:r>
              <a:rPr lang="en-CA" dirty="0" smtClean="0"/>
              <a:t>Joint project with the City, OPS, BIA’s and LCA</a:t>
            </a:r>
            <a:endParaRPr lang="en-CA" dirty="0" smtClean="0"/>
          </a:p>
          <a:p>
            <a:r>
              <a:rPr lang="en-CA" dirty="0" smtClean="0"/>
              <a:t>Set a target to reduce crimes against the person to the average of inner city neighbourhoods</a:t>
            </a:r>
          </a:p>
          <a:p>
            <a:r>
              <a:rPr lang="en-CA" dirty="0" smtClean="0"/>
              <a:t>A moratorium on additional bar seats and new secure injection sites</a:t>
            </a:r>
          </a:p>
          <a:p>
            <a:r>
              <a:rPr lang="en-CA" dirty="0" smtClean="0"/>
              <a:t>Re-establish a  </a:t>
            </a:r>
            <a:r>
              <a:rPr lang="en-CA" dirty="0" smtClean="0"/>
              <a:t>proactive community </a:t>
            </a:r>
            <a:r>
              <a:rPr lang="en-CA" dirty="0" smtClean="0"/>
              <a:t>police presence</a:t>
            </a:r>
          </a:p>
          <a:p>
            <a:r>
              <a:rPr lang="en-CA" dirty="0" smtClean="0"/>
              <a:t>Increased and proactive bylaw control</a:t>
            </a:r>
          </a:p>
        </p:txBody>
      </p:sp>
    </p:spTree>
    <p:extLst>
      <p:ext uri="{BB962C8B-B14F-4D97-AF65-F5344CB8AC3E}">
        <p14:creationId xmlns:p14="http://schemas.microsoft.com/office/powerpoint/2010/main" val="3856129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Outline of the Presentation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Getting at the facts</a:t>
            </a:r>
          </a:p>
          <a:p>
            <a:r>
              <a:rPr lang="en-CA" dirty="0" smtClean="0"/>
              <a:t>The Story as told by the Crime Stats</a:t>
            </a:r>
          </a:p>
          <a:p>
            <a:r>
              <a:rPr lang="en-CA" dirty="0" smtClean="0"/>
              <a:t>The Action wanted by the Residents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39085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How much crime is there in </a:t>
            </a:r>
            <a:r>
              <a:rPr lang="en-CA" dirty="0" err="1" smtClean="0"/>
              <a:t>ByWard</a:t>
            </a:r>
            <a:r>
              <a:rPr lang="en-CA" dirty="0" smtClean="0"/>
              <a:t>/</a:t>
            </a:r>
            <a:r>
              <a:rPr lang="en-CA" dirty="0" err="1" smtClean="0"/>
              <a:t>Lowertown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CA" dirty="0" smtClean="0"/>
              <a:t>Bad and getting worse</a:t>
            </a:r>
          </a:p>
          <a:p>
            <a:pPr marL="457200" lvl="1" indent="0">
              <a:buNone/>
            </a:pPr>
            <a:r>
              <a:rPr lang="en-CA" dirty="0" smtClean="0"/>
              <a:t>Media only shows the messy headlines</a:t>
            </a:r>
          </a:p>
          <a:p>
            <a:pPr marL="457200" lvl="1" indent="0">
              <a:buNone/>
            </a:pPr>
            <a:r>
              <a:rPr lang="en-CA" dirty="0" smtClean="0"/>
              <a:t>Residents concerned especially at night</a:t>
            </a:r>
          </a:p>
          <a:p>
            <a:pPr marL="457200" lvl="1" indent="0">
              <a:buNone/>
            </a:pPr>
            <a:r>
              <a:rPr lang="en-CA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45879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err="1" smtClean="0"/>
              <a:t>ByWard</a:t>
            </a:r>
            <a:r>
              <a:rPr lang="en-CA" dirty="0" smtClean="0"/>
              <a:t> Worst in City: Assaults per 1,000 Residents 2015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680543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34939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2016 a bad year for </a:t>
            </a:r>
            <a:r>
              <a:rPr lang="en-CA" dirty="0" err="1" smtClean="0"/>
              <a:t>ByWard</a:t>
            </a:r>
            <a:endParaRPr lang="en-CA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3300503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035720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CA" sz="3200" dirty="0" smtClean="0"/>
              <a:t>OPS Crime Stats hard to interpret</a:t>
            </a:r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en-CA" dirty="0"/>
              <a:t>Only published on a Ward </a:t>
            </a:r>
            <a:r>
              <a:rPr lang="en-CA" dirty="0" smtClean="0"/>
              <a:t>basis</a:t>
            </a:r>
          </a:p>
          <a:p>
            <a:pPr marL="457200" lvl="1" indent="0">
              <a:buNone/>
            </a:pPr>
            <a:r>
              <a:rPr lang="en-CA" dirty="0"/>
              <a:t>	</a:t>
            </a:r>
            <a:r>
              <a:rPr lang="en-CA" dirty="0" smtClean="0"/>
              <a:t>Cannot identify community impacts</a:t>
            </a:r>
            <a:endParaRPr lang="en-CA" dirty="0"/>
          </a:p>
          <a:p>
            <a:pPr marL="457200" lvl="1" indent="0">
              <a:buNone/>
            </a:pPr>
            <a:endParaRPr lang="en-CA" dirty="0"/>
          </a:p>
          <a:p>
            <a:pPr marL="457200" lvl="1" indent="0">
              <a:buNone/>
            </a:pPr>
            <a:r>
              <a:rPr lang="en-CA" dirty="0" smtClean="0"/>
              <a:t>Crime </a:t>
            </a:r>
            <a:r>
              <a:rPr lang="en-CA" dirty="0"/>
              <a:t>Mapping Tool: 14 days of data on selected 	crimes including Homicide, Break and Enter, 	Robbery, and Assaults</a:t>
            </a:r>
          </a:p>
          <a:p>
            <a:pPr marL="457200" lvl="1" indent="0">
              <a:buNone/>
            </a:pPr>
            <a:r>
              <a:rPr lang="en-CA" dirty="0"/>
              <a:t>	Map November 8 shows 78 “incidents” (26 	violent, 21 property and 28 quality of life)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410412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LCA Efforts to get Crime Stats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dirty="0" smtClean="0"/>
              <a:t>Safety and Security a long standing concern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CA" dirty="0"/>
              <a:t>LCA began in 2012 to seek better </a:t>
            </a:r>
            <a:r>
              <a:rPr lang="en-CA" dirty="0" smtClean="0"/>
              <a:t>data</a:t>
            </a:r>
          </a:p>
          <a:p>
            <a:r>
              <a:rPr lang="en-CA" dirty="0" smtClean="0"/>
              <a:t>City created the </a:t>
            </a:r>
            <a:r>
              <a:rPr lang="en-CA" dirty="0" err="1" smtClean="0"/>
              <a:t>ByWard</a:t>
            </a:r>
            <a:r>
              <a:rPr lang="en-CA" dirty="0" smtClean="0"/>
              <a:t> Safety and Security Committee in 2006</a:t>
            </a:r>
          </a:p>
          <a:p>
            <a:pPr lvl="1"/>
            <a:r>
              <a:rPr lang="en-CA" dirty="0" smtClean="0"/>
              <a:t>Intended to be representative of business and resident concerns, in fact dominated by BIA</a:t>
            </a:r>
          </a:p>
          <a:p>
            <a:pPr lvl="1"/>
            <a:r>
              <a:rPr lang="en-CA" dirty="0" smtClean="0"/>
              <a:t>Has not collected good crime data</a:t>
            </a:r>
          </a:p>
          <a:p>
            <a:pPr lvl="1"/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9084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Ottawa Neighbourhood Study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dirty="0" smtClean="0"/>
              <a:t>A website devoted to neighbourhood stats</a:t>
            </a:r>
          </a:p>
          <a:p>
            <a:pPr lvl="1"/>
            <a:r>
              <a:rPr lang="en-CA" i="1" dirty="0"/>
              <a:t>https://www.neighbourhoodstudy.ca/</a:t>
            </a:r>
            <a:endParaRPr lang="en-CA" dirty="0" smtClean="0"/>
          </a:p>
          <a:p>
            <a:r>
              <a:rPr lang="en-CA" dirty="0" smtClean="0"/>
              <a:t>Agreement with OPS to post crime stats for all Ottawa Communities</a:t>
            </a:r>
          </a:p>
          <a:p>
            <a:r>
              <a:rPr lang="en-CA" dirty="0" smtClean="0"/>
              <a:t>Provides stable definition of neighbourhood, contextual information</a:t>
            </a:r>
          </a:p>
          <a:p>
            <a:r>
              <a:rPr lang="en-CA" dirty="0" smtClean="0"/>
              <a:t>2016 data are not up yet</a:t>
            </a:r>
          </a:p>
          <a:p>
            <a:r>
              <a:rPr lang="en-CA" dirty="0" smtClean="0"/>
              <a:t>ONS divides </a:t>
            </a:r>
            <a:r>
              <a:rPr lang="en-CA" dirty="0" err="1" smtClean="0"/>
              <a:t>Lowertown</a:t>
            </a:r>
            <a:r>
              <a:rPr lang="en-CA" dirty="0" smtClean="0"/>
              <a:t> into two neighbourhoods </a:t>
            </a:r>
            <a:r>
              <a:rPr lang="en-CA" dirty="0" err="1" smtClean="0"/>
              <a:t>ByWard</a:t>
            </a:r>
            <a:r>
              <a:rPr lang="en-CA" dirty="0" smtClean="0"/>
              <a:t> and </a:t>
            </a:r>
            <a:r>
              <a:rPr lang="en-CA" dirty="0" err="1" smtClean="0"/>
              <a:t>Lowertown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705071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Analysis of Crime Stats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ONS site has crime data for the years 2011-2015</a:t>
            </a:r>
          </a:p>
          <a:p>
            <a:r>
              <a:rPr lang="en-CA" dirty="0" smtClean="0"/>
              <a:t>For </a:t>
            </a:r>
            <a:r>
              <a:rPr lang="en-CA" dirty="0" err="1" smtClean="0"/>
              <a:t>ByWard</a:t>
            </a:r>
            <a:r>
              <a:rPr lang="en-CA" dirty="0" smtClean="0"/>
              <a:t> Market 2016 figures have been provided by OPS</a:t>
            </a:r>
          </a:p>
          <a:p>
            <a:r>
              <a:rPr lang="en-CA" dirty="0" smtClean="0"/>
              <a:t>Most of the following analysis is focused on </a:t>
            </a:r>
            <a:r>
              <a:rPr lang="en-CA" dirty="0" err="1" smtClean="0"/>
              <a:t>ByWard</a:t>
            </a:r>
            <a:r>
              <a:rPr lang="en-CA" dirty="0" smtClean="0"/>
              <a:t> with some comparison to </a:t>
            </a:r>
            <a:r>
              <a:rPr lang="en-CA" dirty="0" err="1" smtClean="0"/>
              <a:t>Lowertown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58448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474</Words>
  <Application>Microsoft Office PowerPoint</Application>
  <PresentationFormat>On-screen Show (4:3)</PresentationFormat>
  <Paragraphs>88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Time to Act on Crime in ByWard/Lowertown</vt:lpstr>
      <vt:lpstr>Outline of the Presentation</vt:lpstr>
      <vt:lpstr>How much crime is there in ByWard/Lowertown</vt:lpstr>
      <vt:lpstr>ByWard Worst in City: Assaults per 1,000 Residents 2015</vt:lpstr>
      <vt:lpstr>2016 a bad year for ByWard</vt:lpstr>
      <vt:lpstr>OPS Crime Stats hard to interpret </vt:lpstr>
      <vt:lpstr>LCA Efforts to get Crime Stats</vt:lpstr>
      <vt:lpstr>Ottawa Neighbourhood Study</vt:lpstr>
      <vt:lpstr>Analysis of Crime Stats</vt:lpstr>
      <vt:lpstr>ByWard: Crimes against the Person</vt:lpstr>
      <vt:lpstr>ByWard: Assaults 2012-2016</vt:lpstr>
      <vt:lpstr>ByWard: Crimes Against Property</vt:lpstr>
      <vt:lpstr>ByWard also a leader in Bylaw complaints</vt:lpstr>
      <vt:lpstr>ByWard: Bars and Clubs</vt:lpstr>
      <vt:lpstr>ByWard: Drug Use</vt:lpstr>
      <vt:lpstr>Action Plan for ByWard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 to Act on Crime in ByWard/Lowertown</dc:title>
  <dc:creator>Norman</dc:creator>
  <cp:lastModifiedBy>Norman</cp:lastModifiedBy>
  <cp:revision>30</cp:revision>
  <cp:lastPrinted>2017-11-14T14:19:40Z</cp:lastPrinted>
  <dcterms:created xsi:type="dcterms:W3CDTF">2017-11-08T13:31:28Z</dcterms:created>
  <dcterms:modified xsi:type="dcterms:W3CDTF">2017-11-14T17:41:37Z</dcterms:modified>
</cp:coreProperties>
</file>