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2" r:id="rId5"/>
    <p:sldId id="261" r:id="rId6"/>
    <p:sldId id="263" r:id="rId7"/>
    <p:sldId id="260" r:id="rId8"/>
    <p:sldId id="265" r:id="rId9"/>
    <p:sldId id="266" r:id="rId10"/>
    <p:sldId id="267"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showGuides="1">
      <p:cViewPr>
        <p:scale>
          <a:sx n="70" d="100"/>
          <a:sy n="70" d="100"/>
        </p:scale>
        <p:origin x="-1326" y="-4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08208F-8D0F-4CB1-9AE8-AE7EC564B1F9}" type="datetimeFigureOut">
              <a:rPr lang="en-CA" smtClean="0"/>
              <a:t>20/11/2017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CAF0AD-18C3-41EB-8C33-F1A61F8E3D0C}" type="slidenum">
              <a:rPr lang="en-CA" smtClean="0"/>
              <a:t>‹#›</a:t>
            </a:fld>
            <a:endParaRPr lang="en-CA"/>
          </a:p>
        </p:txBody>
      </p:sp>
    </p:spTree>
    <p:extLst>
      <p:ext uri="{BB962C8B-B14F-4D97-AF65-F5344CB8AC3E}">
        <p14:creationId xmlns:p14="http://schemas.microsoft.com/office/powerpoint/2010/main" val="63521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08208F-8D0F-4CB1-9AE8-AE7EC564B1F9}" type="datetimeFigureOut">
              <a:rPr lang="en-CA" smtClean="0"/>
              <a:t>20/11/2017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CAF0AD-18C3-41EB-8C33-F1A61F8E3D0C}" type="slidenum">
              <a:rPr lang="en-CA" smtClean="0"/>
              <a:t>‹#›</a:t>
            </a:fld>
            <a:endParaRPr lang="en-CA"/>
          </a:p>
        </p:txBody>
      </p:sp>
    </p:spTree>
    <p:extLst>
      <p:ext uri="{BB962C8B-B14F-4D97-AF65-F5344CB8AC3E}">
        <p14:creationId xmlns:p14="http://schemas.microsoft.com/office/powerpoint/2010/main" val="3436284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08208F-8D0F-4CB1-9AE8-AE7EC564B1F9}" type="datetimeFigureOut">
              <a:rPr lang="en-CA" smtClean="0"/>
              <a:t>20/11/2017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CAF0AD-18C3-41EB-8C33-F1A61F8E3D0C}" type="slidenum">
              <a:rPr lang="en-CA" smtClean="0"/>
              <a:t>‹#›</a:t>
            </a:fld>
            <a:endParaRPr lang="en-CA"/>
          </a:p>
        </p:txBody>
      </p:sp>
    </p:spTree>
    <p:extLst>
      <p:ext uri="{BB962C8B-B14F-4D97-AF65-F5344CB8AC3E}">
        <p14:creationId xmlns:p14="http://schemas.microsoft.com/office/powerpoint/2010/main" val="1717205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08208F-8D0F-4CB1-9AE8-AE7EC564B1F9}" type="datetimeFigureOut">
              <a:rPr lang="en-CA" smtClean="0"/>
              <a:t>20/11/2017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CAF0AD-18C3-41EB-8C33-F1A61F8E3D0C}" type="slidenum">
              <a:rPr lang="en-CA" smtClean="0"/>
              <a:t>‹#›</a:t>
            </a:fld>
            <a:endParaRPr lang="en-CA"/>
          </a:p>
        </p:txBody>
      </p:sp>
    </p:spTree>
    <p:extLst>
      <p:ext uri="{BB962C8B-B14F-4D97-AF65-F5344CB8AC3E}">
        <p14:creationId xmlns:p14="http://schemas.microsoft.com/office/powerpoint/2010/main" val="2098586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08208F-8D0F-4CB1-9AE8-AE7EC564B1F9}" type="datetimeFigureOut">
              <a:rPr lang="en-CA" smtClean="0"/>
              <a:t>20/11/2017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CAF0AD-18C3-41EB-8C33-F1A61F8E3D0C}" type="slidenum">
              <a:rPr lang="en-CA" smtClean="0"/>
              <a:t>‹#›</a:t>
            </a:fld>
            <a:endParaRPr lang="en-CA"/>
          </a:p>
        </p:txBody>
      </p:sp>
    </p:spTree>
    <p:extLst>
      <p:ext uri="{BB962C8B-B14F-4D97-AF65-F5344CB8AC3E}">
        <p14:creationId xmlns:p14="http://schemas.microsoft.com/office/powerpoint/2010/main" val="2279164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08208F-8D0F-4CB1-9AE8-AE7EC564B1F9}" type="datetimeFigureOut">
              <a:rPr lang="en-CA" smtClean="0"/>
              <a:t>20/11/2017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3CAF0AD-18C3-41EB-8C33-F1A61F8E3D0C}" type="slidenum">
              <a:rPr lang="en-CA" smtClean="0"/>
              <a:t>‹#›</a:t>
            </a:fld>
            <a:endParaRPr lang="en-CA"/>
          </a:p>
        </p:txBody>
      </p:sp>
    </p:spTree>
    <p:extLst>
      <p:ext uri="{BB962C8B-B14F-4D97-AF65-F5344CB8AC3E}">
        <p14:creationId xmlns:p14="http://schemas.microsoft.com/office/powerpoint/2010/main" val="3273219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08208F-8D0F-4CB1-9AE8-AE7EC564B1F9}" type="datetimeFigureOut">
              <a:rPr lang="en-CA" smtClean="0"/>
              <a:t>20/11/2017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3CAF0AD-18C3-41EB-8C33-F1A61F8E3D0C}" type="slidenum">
              <a:rPr lang="en-CA" smtClean="0"/>
              <a:t>‹#›</a:t>
            </a:fld>
            <a:endParaRPr lang="en-CA"/>
          </a:p>
        </p:txBody>
      </p:sp>
    </p:spTree>
    <p:extLst>
      <p:ext uri="{BB962C8B-B14F-4D97-AF65-F5344CB8AC3E}">
        <p14:creationId xmlns:p14="http://schemas.microsoft.com/office/powerpoint/2010/main" val="2118470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08208F-8D0F-4CB1-9AE8-AE7EC564B1F9}" type="datetimeFigureOut">
              <a:rPr lang="en-CA" smtClean="0"/>
              <a:t>20/11/2017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3CAF0AD-18C3-41EB-8C33-F1A61F8E3D0C}" type="slidenum">
              <a:rPr lang="en-CA" smtClean="0"/>
              <a:t>‹#›</a:t>
            </a:fld>
            <a:endParaRPr lang="en-CA"/>
          </a:p>
        </p:txBody>
      </p:sp>
    </p:spTree>
    <p:extLst>
      <p:ext uri="{BB962C8B-B14F-4D97-AF65-F5344CB8AC3E}">
        <p14:creationId xmlns:p14="http://schemas.microsoft.com/office/powerpoint/2010/main" val="1442893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08208F-8D0F-4CB1-9AE8-AE7EC564B1F9}" type="datetimeFigureOut">
              <a:rPr lang="en-CA" smtClean="0"/>
              <a:t>20/11/2017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3CAF0AD-18C3-41EB-8C33-F1A61F8E3D0C}" type="slidenum">
              <a:rPr lang="en-CA" smtClean="0"/>
              <a:t>‹#›</a:t>
            </a:fld>
            <a:endParaRPr lang="en-CA"/>
          </a:p>
        </p:txBody>
      </p:sp>
    </p:spTree>
    <p:extLst>
      <p:ext uri="{BB962C8B-B14F-4D97-AF65-F5344CB8AC3E}">
        <p14:creationId xmlns:p14="http://schemas.microsoft.com/office/powerpoint/2010/main" val="457461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08208F-8D0F-4CB1-9AE8-AE7EC564B1F9}" type="datetimeFigureOut">
              <a:rPr lang="en-CA" smtClean="0"/>
              <a:t>20/11/2017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3CAF0AD-18C3-41EB-8C33-F1A61F8E3D0C}" type="slidenum">
              <a:rPr lang="en-CA" smtClean="0"/>
              <a:t>‹#›</a:t>
            </a:fld>
            <a:endParaRPr lang="en-CA"/>
          </a:p>
        </p:txBody>
      </p:sp>
    </p:spTree>
    <p:extLst>
      <p:ext uri="{BB962C8B-B14F-4D97-AF65-F5344CB8AC3E}">
        <p14:creationId xmlns:p14="http://schemas.microsoft.com/office/powerpoint/2010/main" val="3398835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08208F-8D0F-4CB1-9AE8-AE7EC564B1F9}" type="datetimeFigureOut">
              <a:rPr lang="en-CA" smtClean="0"/>
              <a:t>20/11/2017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3CAF0AD-18C3-41EB-8C33-F1A61F8E3D0C}" type="slidenum">
              <a:rPr lang="en-CA" smtClean="0"/>
              <a:t>‹#›</a:t>
            </a:fld>
            <a:endParaRPr lang="en-CA"/>
          </a:p>
        </p:txBody>
      </p:sp>
    </p:spTree>
    <p:extLst>
      <p:ext uri="{BB962C8B-B14F-4D97-AF65-F5344CB8AC3E}">
        <p14:creationId xmlns:p14="http://schemas.microsoft.com/office/powerpoint/2010/main" val="229053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08208F-8D0F-4CB1-9AE8-AE7EC564B1F9}" type="datetimeFigureOut">
              <a:rPr lang="en-CA" smtClean="0"/>
              <a:t>20/11/2017</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CAF0AD-18C3-41EB-8C33-F1A61F8E3D0C}" type="slidenum">
              <a:rPr lang="en-CA" smtClean="0"/>
              <a:t>‹#›</a:t>
            </a:fld>
            <a:endParaRPr lang="en-CA"/>
          </a:p>
        </p:txBody>
      </p:sp>
    </p:spTree>
    <p:extLst>
      <p:ext uri="{BB962C8B-B14F-4D97-AF65-F5344CB8AC3E}">
        <p14:creationId xmlns:p14="http://schemas.microsoft.com/office/powerpoint/2010/main" val="12111783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r>
              <a:rPr lang="en-CA" dirty="0" smtClean="0"/>
              <a:t>Presentation to </a:t>
            </a:r>
          </a:p>
          <a:p>
            <a:r>
              <a:rPr lang="en-CA" dirty="0" smtClean="0"/>
              <a:t>Environment and Climate Protection Committee</a:t>
            </a:r>
          </a:p>
          <a:p>
            <a:r>
              <a:rPr lang="en-CA" dirty="0" smtClean="0"/>
              <a:t>City of Ottawa</a:t>
            </a:r>
          </a:p>
          <a:p>
            <a:r>
              <a:rPr lang="en-CA" dirty="0" smtClean="0"/>
              <a:t>November 21, 2017</a:t>
            </a:r>
          </a:p>
          <a:p>
            <a:endParaRPr lang="en-CA" dirty="0" smtClean="0"/>
          </a:p>
          <a:p>
            <a:endParaRPr lang="en-CA" dirty="0" smtClean="0"/>
          </a:p>
        </p:txBody>
      </p:sp>
      <p:pic>
        <p:nvPicPr>
          <p:cNvPr id="4" name="Picture 3"/>
          <p:cNvPicPr/>
          <p:nvPr/>
        </p:nvPicPr>
        <p:blipFill>
          <a:blip r:embed="rId2"/>
          <a:stretch>
            <a:fillRect/>
          </a:stretch>
        </p:blipFill>
        <p:spPr>
          <a:xfrm>
            <a:off x="381000" y="183259"/>
            <a:ext cx="5943600" cy="887095"/>
          </a:xfrm>
          <a:prstGeom prst="rect">
            <a:avLst/>
          </a:prstGeom>
        </p:spPr>
      </p:pic>
      <p:grpSp>
        <p:nvGrpSpPr>
          <p:cNvPr id="10" name="Group 9"/>
          <p:cNvGrpSpPr/>
          <p:nvPr/>
        </p:nvGrpSpPr>
        <p:grpSpPr>
          <a:xfrm>
            <a:off x="899160" y="1280160"/>
            <a:ext cx="7821806" cy="899160"/>
            <a:chOff x="899160" y="1280160"/>
            <a:chExt cx="7821806" cy="899160"/>
          </a:xfrm>
        </p:grpSpPr>
        <p:sp>
          <p:nvSpPr>
            <p:cNvPr id="5" name="TextBox 4"/>
            <p:cNvSpPr txBox="1"/>
            <p:nvPr/>
          </p:nvSpPr>
          <p:spPr>
            <a:xfrm>
              <a:off x="1866899" y="1376516"/>
              <a:ext cx="6854067" cy="738664"/>
            </a:xfrm>
            <a:prstGeom prst="rect">
              <a:avLst/>
            </a:prstGeom>
            <a:noFill/>
          </p:spPr>
          <p:txBody>
            <a:bodyPr wrap="square" rtlCol="0">
              <a:spAutoFit/>
            </a:bodyPr>
            <a:lstStyle/>
            <a:p>
              <a:pPr algn="ctr"/>
              <a:r>
                <a:rPr lang="en-CA" sz="2400" b="1" dirty="0" smtClean="0">
                  <a:solidFill>
                    <a:schemeClr val="accent6"/>
                  </a:solidFill>
                  <a:latin typeface="Segoe Print" panose="02000600000000000000" pitchFamily="2" charset="0"/>
                </a:rPr>
                <a:t>CAFES Ottawa</a:t>
              </a:r>
            </a:p>
            <a:p>
              <a:pPr algn="ctr"/>
              <a:r>
                <a:rPr lang="en-CA" b="1" dirty="0" smtClean="0">
                  <a:solidFill>
                    <a:schemeClr val="accent6"/>
                  </a:solidFill>
                  <a:latin typeface="Segoe Print" panose="02000600000000000000" pitchFamily="2" charset="0"/>
                </a:rPr>
                <a:t>Community Associations for Environmental Sustainability</a:t>
              </a:r>
              <a:endParaRPr lang="en-CA" b="1" dirty="0">
                <a:solidFill>
                  <a:schemeClr val="accent6"/>
                </a:solidFill>
                <a:latin typeface="Segoe Print" panose="02000600000000000000"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520" y="1387009"/>
              <a:ext cx="825260" cy="728171"/>
            </a:xfrm>
            <a:prstGeom prst="rect">
              <a:avLst/>
            </a:prstGeom>
          </p:spPr>
        </p:pic>
        <p:sp>
          <p:nvSpPr>
            <p:cNvPr id="7" name="Rectangle 6"/>
            <p:cNvSpPr/>
            <p:nvPr/>
          </p:nvSpPr>
          <p:spPr>
            <a:xfrm>
              <a:off x="899160" y="1280160"/>
              <a:ext cx="7821806" cy="899160"/>
            </a:xfrm>
            <a:prstGeom prst="rect">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8" name="TextBox 7"/>
          <p:cNvSpPr txBox="1"/>
          <p:nvPr/>
        </p:nvSpPr>
        <p:spPr>
          <a:xfrm>
            <a:off x="899160" y="5661660"/>
            <a:ext cx="2606040" cy="646331"/>
          </a:xfrm>
          <a:prstGeom prst="rect">
            <a:avLst/>
          </a:prstGeom>
          <a:noFill/>
        </p:spPr>
        <p:txBody>
          <a:bodyPr wrap="square" rtlCol="0">
            <a:spAutoFit/>
          </a:bodyPr>
          <a:lstStyle/>
          <a:p>
            <a:r>
              <a:rPr lang="en-CA" dirty="0" smtClean="0"/>
              <a:t>Agenda Item: Draft Budget 2018</a:t>
            </a:r>
            <a:endParaRPr lang="en-CA" dirty="0"/>
          </a:p>
        </p:txBody>
      </p:sp>
      <p:sp>
        <p:nvSpPr>
          <p:cNvPr id="9" name="TextBox 8"/>
          <p:cNvSpPr txBox="1"/>
          <p:nvPr/>
        </p:nvSpPr>
        <p:spPr>
          <a:xfrm>
            <a:off x="4572000" y="5661660"/>
            <a:ext cx="3802380" cy="923330"/>
          </a:xfrm>
          <a:prstGeom prst="rect">
            <a:avLst/>
          </a:prstGeom>
          <a:noFill/>
        </p:spPr>
        <p:txBody>
          <a:bodyPr wrap="square" rtlCol="0">
            <a:spAutoFit/>
          </a:bodyPr>
          <a:lstStyle/>
          <a:p>
            <a:r>
              <a:rPr lang="en-CA" dirty="0" smtClean="0"/>
              <a:t>Presenters: </a:t>
            </a:r>
          </a:p>
          <a:p>
            <a:r>
              <a:rPr lang="en-CA" dirty="0" smtClean="0"/>
              <a:t>Sheila Perry – President – FCA</a:t>
            </a:r>
          </a:p>
          <a:p>
            <a:r>
              <a:rPr lang="en-CA" dirty="0" smtClean="0"/>
              <a:t>Angela Keller-Herzog - CAFES</a:t>
            </a:r>
            <a:endParaRPr lang="en-CA" dirty="0"/>
          </a:p>
        </p:txBody>
      </p:sp>
    </p:spTree>
    <p:extLst>
      <p:ext uri="{BB962C8B-B14F-4D97-AF65-F5344CB8AC3E}">
        <p14:creationId xmlns:p14="http://schemas.microsoft.com/office/powerpoint/2010/main" val="4175828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68729" y="110990"/>
            <a:ext cx="7821806" cy="899160"/>
            <a:chOff x="899160" y="1280160"/>
            <a:chExt cx="7821806" cy="899160"/>
          </a:xfrm>
        </p:grpSpPr>
        <p:sp>
          <p:nvSpPr>
            <p:cNvPr id="5" name="TextBox 4"/>
            <p:cNvSpPr txBox="1"/>
            <p:nvPr/>
          </p:nvSpPr>
          <p:spPr>
            <a:xfrm>
              <a:off x="1866899" y="1376516"/>
              <a:ext cx="6854067" cy="738664"/>
            </a:xfrm>
            <a:prstGeom prst="rect">
              <a:avLst/>
            </a:prstGeom>
            <a:noFill/>
          </p:spPr>
          <p:txBody>
            <a:bodyPr wrap="square" rtlCol="0">
              <a:spAutoFit/>
            </a:bodyPr>
            <a:lstStyle/>
            <a:p>
              <a:pPr algn="ctr"/>
              <a:r>
                <a:rPr lang="en-CA" sz="2400" b="1" dirty="0" smtClean="0">
                  <a:solidFill>
                    <a:schemeClr val="accent6"/>
                  </a:solidFill>
                  <a:latin typeface="Segoe Print" panose="02000600000000000000" pitchFamily="2" charset="0"/>
                </a:rPr>
                <a:t>CAFES Ottawa</a:t>
              </a:r>
            </a:p>
            <a:p>
              <a:pPr algn="ctr"/>
              <a:r>
                <a:rPr lang="en-CA" b="1" dirty="0" smtClean="0">
                  <a:solidFill>
                    <a:schemeClr val="accent6"/>
                  </a:solidFill>
                  <a:latin typeface="Segoe Print" panose="02000600000000000000" pitchFamily="2" charset="0"/>
                </a:rPr>
                <a:t>Community Associations for Environmental Sustainability</a:t>
              </a:r>
              <a:endParaRPr lang="en-CA" b="1" dirty="0">
                <a:solidFill>
                  <a:schemeClr val="accent6"/>
                </a:solidFill>
                <a:latin typeface="Segoe Print" panose="02000600000000000000" pitchFamily="2"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 y="1387009"/>
              <a:ext cx="825260" cy="728171"/>
            </a:xfrm>
            <a:prstGeom prst="rect">
              <a:avLst/>
            </a:prstGeom>
          </p:spPr>
        </p:pic>
        <p:sp>
          <p:nvSpPr>
            <p:cNvPr id="7" name="Rectangle 6"/>
            <p:cNvSpPr/>
            <p:nvPr/>
          </p:nvSpPr>
          <p:spPr>
            <a:xfrm>
              <a:off x="899160" y="1280160"/>
              <a:ext cx="7821806" cy="899160"/>
            </a:xfrm>
            <a:prstGeom prst="rect">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 name="TextBox 1"/>
          <p:cNvSpPr txBox="1"/>
          <p:nvPr/>
        </p:nvSpPr>
        <p:spPr>
          <a:xfrm>
            <a:off x="168729" y="1116999"/>
            <a:ext cx="8180614" cy="4801314"/>
          </a:xfrm>
          <a:prstGeom prst="rect">
            <a:avLst/>
          </a:prstGeom>
          <a:noFill/>
        </p:spPr>
        <p:txBody>
          <a:bodyPr wrap="square" rtlCol="0">
            <a:spAutoFit/>
          </a:bodyPr>
          <a:lstStyle/>
          <a:p>
            <a:r>
              <a:rPr lang="en-CA" dirty="0" smtClean="0"/>
              <a:t>Recommendations to Environment and Climate Protection Committee </a:t>
            </a:r>
          </a:p>
          <a:p>
            <a:endParaRPr lang="en-CA" dirty="0"/>
          </a:p>
          <a:p>
            <a:pPr marL="285750" indent="-285750">
              <a:buFont typeface="Arial" panose="020B0604020202020204" pitchFamily="34" charset="0"/>
              <a:buChar char="•"/>
            </a:pPr>
            <a:r>
              <a:rPr lang="en-CA" dirty="0" smtClean="0"/>
              <a:t>Shift $250K in resources from capital budget 2018 (Community Energy Innovation Fund) to operational budget</a:t>
            </a:r>
          </a:p>
          <a:p>
            <a:pPr marL="742950" lvl="1" indent="-285750">
              <a:buFont typeface="Arial" panose="020B0604020202020204" pitchFamily="34" charset="0"/>
              <a:buChar char="•"/>
            </a:pPr>
            <a:r>
              <a:rPr lang="en-CA" dirty="0" smtClean="0"/>
              <a:t>Rationale: It will take time for the Fund Terms of </a:t>
            </a:r>
            <a:r>
              <a:rPr lang="en-CA" dirty="0" smtClean="0"/>
              <a:t>Reference </a:t>
            </a:r>
            <a:r>
              <a:rPr lang="en-CA" dirty="0" smtClean="0"/>
              <a:t>to be developed and approved. Then it will take time to fill the project pipeline as the grant-project cycle from RFP to implementation takes time (especially for capital projects). </a:t>
            </a:r>
          </a:p>
          <a:p>
            <a:pPr marL="742950" lvl="1" indent="-285750">
              <a:buFont typeface="Arial" panose="020B0604020202020204" pitchFamily="34" charset="0"/>
              <a:buChar char="•"/>
            </a:pPr>
            <a:endParaRPr lang="en-CA" dirty="0"/>
          </a:p>
          <a:p>
            <a:pPr marL="285750" indent="-285750">
              <a:buFont typeface="Arial" panose="020B0604020202020204" pitchFamily="34" charset="0"/>
              <a:buChar char="•"/>
            </a:pPr>
            <a:r>
              <a:rPr lang="en-CA" dirty="0" smtClean="0"/>
              <a:t>Utilize $250K in 2018 to open and staff Smart Energy Office (Action 31)</a:t>
            </a:r>
          </a:p>
          <a:p>
            <a:pPr marL="742950" lvl="1" indent="-285750">
              <a:buFont typeface="Arial" panose="020B0604020202020204" pitchFamily="34" charset="0"/>
              <a:buChar char="•"/>
            </a:pPr>
            <a:r>
              <a:rPr lang="en-CA" dirty="0" smtClean="0"/>
              <a:t>Create team with dedicated FTEs and experienced manager</a:t>
            </a:r>
          </a:p>
          <a:p>
            <a:pPr marL="742950" lvl="1" indent="-285750">
              <a:buFont typeface="Arial" panose="020B0604020202020204" pitchFamily="34" charset="0"/>
              <a:buChar char="•"/>
            </a:pPr>
            <a:r>
              <a:rPr lang="en-CA" dirty="0" smtClean="0"/>
              <a:t>Work plan </a:t>
            </a:r>
            <a:r>
              <a:rPr lang="en-CA" dirty="0" smtClean="0"/>
              <a:t>to deliver on </a:t>
            </a:r>
          </a:p>
          <a:p>
            <a:pPr marL="1200150" lvl="2" indent="-285750">
              <a:buFont typeface="Arial" panose="020B0604020202020204" pitchFamily="34" charset="0"/>
              <a:buChar char="•"/>
            </a:pPr>
            <a:r>
              <a:rPr lang="en-CA" dirty="0" smtClean="0"/>
              <a:t>Phase 2 Energy Evolution Strategy 2018</a:t>
            </a:r>
          </a:p>
          <a:p>
            <a:pPr marL="1200150" lvl="2" indent="-285750">
              <a:buFont typeface="Arial" panose="020B0604020202020204" pitchFamily="34" charset="0"/>
              <a:buChar char="•"/>
            </a:pPr>
            <a:r>
              <a:rPr lang="en-CA" dirty="0" smtClean="0"/>
              <a:t>16 Phase 1 Actions </a:t>
            </a:r>
          </a:p>
          <a:p>
            <a:pPr marL="1200150" lvl="2" indent="-285750">
              <a:buFont typeface="Arial" panose="020B0604020202020204" pitchFamily="34" charset="0"/>
              <a:buChar char="•"/>
            </a:pPr>
            <a:r>
              <a:rPr lang="en-CA" dirty="0" smtClean="0"/>
              <a:t>Support other units in delivery of matched funding projects</a:t>
            </a:r>
          </a:p>
          <a:p>
            <a:pPr lvl="2"/>
            <a:endParaRPr lang="en-CA" dirty="0" smtClean="0"/>
          </a:p>
          <a:p>
            <a:pPr marL="742950" lvl="1" indent="-285750">
              <a:buFont typeface="Arial" panose="020B0604020202020204" pitchFamily="34" charset="0"/>
              <a:buChar char="•"/>
            </a:pPr>
            <a:endParaRPr lang="en-CA" dirty="0"/>
          </a:p>
        </p:txBody>
      </p:sp>
    </p:spTree>
    <p:extLst>
      <p:ext uri="{BB962C8B-B14F-4D97-AF65-F5344CB8AC3E}">
        <p14:creationId xmlns:p14="http://schemas.microsoft.com/office/powerpoint/2010/main" val="1953662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381000" y="183259"/>
            <a:ext cx="5943600" cy="887095"/>
          </a:xfrm>
          <a:prstGeom prst="rect">
            <a:avLst/>
          </a:prstGeom>
        </p:spPr>
      </p:pic>
      <p:grpSp>
        <p:nvGrpSpPr>
          <p:cNvPr id="3" name="Group 2"/>
          <p:cNvGrpSpPr/>
          <p:nvPr/>
        </p:nvGrpSpPr>
        <p:grpSpPr>
          <a:xfrm>
            <a:off x="952501" y="1297533"/>
            <a:ext cx="7821806" cy="899160"/>
            <a:chOff x="899160" y="1280160"/>
            <a:chExt cx="7821806" cy="899160"/>
          </a:xfrm>
        </p:grpSpPr>
        <p:sp>
          <p:nvSpPr>
            <p:cNvPr id="5" name="TextBox 4"/>
            <p:cNvSpPr txBox="1"/>
            <p:nvPr/>
          </p:nvSpPr>
          <p:spPr>
            <a:xfrm>
              <a:off x="1866899" y="1376516"/>
              <a:ext cx="6854067" cy="738664"/>
            </a:xfrm>
            <a:prstGeom prst="rect">
              <a:avLst/>
            </a:prstGeom>
            <a:noFill/>
          </p:spPr>
          <p:txBody>
            <a:bodyPr wrap="square" rtlCol="0">
              <a:spAutoFit/>
            </a:bodyPr>
            <a:lstStyle/>
            <a:p>
              <a:pPr algn="ctr"/>
              <a:r>
                <a:rPr lang="en-CA" sz="2400" b="1" dirty="0" smtClean="0">
                  <a:solidFill>
                    <a:schemeClr val="accent6"/>
                  </a:solidFill>
                  <a:latin typeface="Segoe Print" panose="02000600000000000000" pitchFamily="2" charset="0"/>
                </a:rPr>
                <a:t>CAFES Ottawa</a:t>
              </a:r>
            </a:p>
            <a:p>
              <a:pPr algn="ctr"/>
              <a:r>
                <a:rPr lang="en-CA" b="1" dirty="0" smtClean="0">
                  <a:solidFill>
                    <a:schemeClr val="accent6"/>
                  </a:solidFill>
                  <a:latin typeface="Segoe Print" panose="02000600000000000000" pitchFamily="2" charset="0"/>
                </a:rPr>
                <a:t>Community Associations for Environmental Sustainability</a:t>
              </a:r>
              <a:endParaRPr lang="en-CA" b="1" dirty="0">
                <a:solidFill>
                  <a:schemeClr val="accent6"/>
                </a:solidFill>
                <a:latin typeface="Segoe Print" panose="02000600000000000000"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520" y="1387009"/>
              <a:ext cx="825260" cy="728171"/>
            </a:xfrm>
            <a:prstGeom prst="rect">
              <a:avLst/>
            </a:prstGeom>
          </p:spPr>
        </p:pic>
        <p:sp>
          <p:nvSpPr>
            <p:cNvPr id="7" name="Rectangle 6"/>
            <p:cNvSpPr/>
            <p:nvPr/>
          </p:nvSpPr>
          <p:spPr>
            <a:xfrm>
              <a:off x="899160" y="1280160"/>
              <a:ext cx="7821806" cy="899160"/>
            </a:xfrm>
            <a:prstGeom prst="rect">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 name="TextBox 1"/>
          <p:cNvSpPr txBox="1"/>
          <p:nvPr/>
        </p:nvSpPr>
        <p:spPr>
          <a:xfrm>
            <a:off x="839096" y="2751891"/>
            <a:ext cx="7673532" cy="2954655"/>
          </a:xfrm>
          <a:prstGeom prst="rect">
            <a:avLst/>
          </a:prstGeom>
          <a:noFill/>
        </p:spPr>
        <p:txBody>
          <a:bodyPr wrap="square" rtlCol="0">
            <a:spAutoFit/>
          </a:bodyPr>
          <a:lstStyle/>
          <a:p>
            <a:r>
              <a:rPr lang="en-CA" sz="2400" dirty="0" smtClean="0"/>
              <a:t>Thank you counsellors, for your attention.</a:t>
            </a:r>
          </a:p>
          <a:p>
            <a:endParaRPr lang="en-CA" sz="2400" dirty="0"/>
          </a:p>
          <a:p>
            <a:r>
              <a:rPr lang="en-CA" sz="2400" dirty="0" smtClean="0"/>
              <a:t>Please consider taking our constructive recommendation forward to Council. </a:t>
            </a:r>
          </a:p>
          <a:p>
            <a:endParaRPr lang="en-CA" sz="2400" dirty="0"/>
          </a:p>
          <a:p>
            <a:r>
              <a:rPr lang="en-CA" sz="2400" dirty="0" smtClean="0"/>
              <a:t>We believe that this will better position Energy Evolution for success. </a:t>
            </a:r>
          </a:p>
          <a:p>
            <a:endParaRPr lang="en-CA" dirty="0"/>
          </a:p>
        </p:txBody>
      </p:sp>
    </p:spTree>
    <p:extLst>
      <p:ext uri="{BB962C8B-B14F-4D97-AF65-F5344CB8AC3E}">
        <p14:creationId xmlns:p14="http://schemas.microsoft.com/office/powerpoint/2010/main" val="294699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381000" y="954784"/>
            <a:ext cx="5943600" cy="887095"/>
          </a:xfrm>
          <a:prstGeom prst="rect">
            <a:avLst/>
          </a:prstGeom>
        </p:spPr>
      </p:pic>
      <p:grpSp>
        <p:nvGrpSpPr>
          <p:cNvPr id="10" name="Group 9"/>
          <p:cNvGrpSpPr/>
          <p:nvPr/>
        </p:nvGrpSpPr>
        <p:grpSpPr>
          <a:xfrm>
            <a:off x="381000" y="3937661"/>
            <a:ext cx="7821806" cy="899160"/>
            <a:chOff x="899160" y="1280160"/>
            <a:chExt cx="7821806" cy="899160"/>
          </a:xfrm>
        </p:grpSpPr>
        <p:sp>
          <p:nvSpPr>
            <p:cNvPr id="5" name="TextBox 4"/>
            <p:cNvSpPr txBox="1"/>
            <p:nvPr/>
          </p:nvSpPr>
          <p:spPr>
            <a:xfrm>
              <a:off x="1866899" y="1376516"/>
              <a:ext cx="6854067" cy="738664"/>
            </a:xfrm>
            <a:prstGeom prst="rect">
              <a:avLst/>
            </a:prstGeom>
            <a:noFill/>
          </p:spPr>
          <p:txBody>
            <a:bodyPr wrap="square" rtlCol="0">
              <a:spAutoFit/>
            </a:bodyPr>
            <a:lstStyle/>
            <a:p>
              <a:pPr algn="ctr"/>
              <a:r>
                <a:rPr lang="en-CA" sz="2400" b="1" dirty="0" smtClean="0">
                  <a:solidFill>
                    <a:schemeClr val="accent6"/>
                  </a:solidFill>
                  <a:latin typeface="Segoe Print" panose="02000600000000000000" pitchFamily="2" charset="0"/>
                </a:rPr>
                <a:t>CAFES Ottawa</a:t>
              </a:r>
            </a:p>
            <a:p>
              <a:pPr algn="ctr"/>
              <a:r>
                <a:rPr lang="en-CA" b="1" dirty="0" smtClean="0">
                  <a:solidFill>
                    <a:schemeClr val="accent6"/>
                  </a:solidFill>
                  <a:latin typeface="Segoe Print" panose="02000600000000000000" pitchFamily="2" charset="0"/>
                </a:rPr>
                <a:t>Community Associations for Environmental Sustainability</a:t>
              </a:r>
              <a:endParaRPr lang="en-CA" b="1" dirty="0">
                <a:solidFill>
                  <a:schemeClr val="accent6"/>
                </a:solidFill>
                <a:latin typeface="Segoe Print" panose="02000600000000000000"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520" y="1387009"/>
              <a:ext cx="825260" cy="728171"/>
            </a:xfrm>
            <a:prstGeom prst="rect">
              <a:avLst/>
            </a:prstGeom>
          </p:spPr>
        </p:pic>
        <p:sp>
          <p:nvSpPr>
            <p:cNvPr id="7" name="Rectangle 6"/>
            <p:cNvSpPr/>
            <p:nvPr/>
          </p:nvSpPr>
          <p:spPr>
            <a:xfrm>
              <a:off x="899160" y="1280160"/>
              <a:ext cx="7821806" cy="899160"/>
            </a:xfrm>
            <a:prstGeom prst="rect">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2" name="TextBox 11"/>
          <p:cNvSpPr txBox="1"/>
          <p:nvPr/>
        </p:nvSpPr>
        <p:spPr>
          <a:xfrm>
            <a:off x="381000" y="2151106"/>
            <a:ext cx="8545286" cy="1477328"/>
          </a:xfrm>
          <a:prstGeom prst="rect">
            <a:avLst/>
          </a:prstGeom>
          <a:noFill/>
        </p:spPr>
        <p:txBody>
          <a:bodyPr wrap="square" rtlCol="0">
            <a:spAutoFit/>
          </a:bodyPr>
          <a:lstStyle/>
          <a:p>
            <a:r>
              <a:rPr lang="en-CA" dirty="0"/>
              <a:t>The FCA-FAC is the forum for citizens associations and similar non-profit volunteer groups in Ottawa, Canada. Member associations share information about issues facing their communities and, when appropriate, take joint action. The FCA encourages discussion of civic affairs. </a:t>
            </a:r>
            <a:r>
              <a:rPr lang="en-CA" dirty="0" smtClean="0"/>
              <a:t>FCA </a:t>
            </a:r>
            <a:r>
              <a:rPr lang="en-CA" dirty="0"/>
              <a:t>membership includes associations from the city center, the inner suburbs, the suburban communities outside the Greenbelt and rural Ottawa. </a:t>
            </a:r>
          </a:p>
        </p:txBody>
      </p:sp>
      <p:sp>
        <p:nvSpPr>
          <p:cNvPr id="13" name="TextBox 12"/>
          <p:cNvSpPr txBox="1"/>
          <p:nvPr/>
        </p:nvSpPr>
        <p:spPr>
          <a:xfrm>
            <a:off x="381000" y="5146048"/>
            <a:ext cx="8545286" cy="923330"/>
          </a:xfrm>
          <a:prstGeom prst="rect">
            <a:avLst/>
          </a:prstGeom>
          <a:noFill/>
        </p:spPr>
        <p:txBody>
          <a:bodyPr wrap="square" rtlCol="0">
            <a:spAutoFit/>
          </a:bodyPr>
          <a:lstStyle/>
          <a:p>
            <a:r>
              <a:rPr lang="en-CA" dirty="0"/>
              <a:t>Community Associations for Environmental Sustainability (CAFES) was founded in 2010 and is a forum for representatives of </a:t>
            </a:r>
            <a:r>
              <a:rPr lang="en-CA" dirty="0" smtClean="0"/>
              <a:t>community and residents’ </a:t>
            </a:r>
            <a:r>
              <a:rPr lang="en-CA" dirty="0"/>
              <a:t>associations to </a:t>
            </a:r>
            <a:r>
              <a:rPr lang="en-CA" dirty="0" smtClean="0"/>
              <a:t>meet, exchange and engage </a:t>
            </a:r>
            <a:r>
              <a:rPr lang="en-CA" dirty="0"/>
              <a:t>with the City of Ottawa on environmental </a:t>
            </a:r>
            <a:r>
              <a:rPr lang="en-CA" dirty="0" smtClean="0"/>
              <a:t>issues.</a:t>
            </a:r>
            <a:r>
              <a:rPr lang="en-CA" dirty="0"/>
              <a:t> </a:t>
            </a:r>
          </a:p>
        </p:txBody>
      </p:sp>
    </p:spTree>
    <p:extLst>
      <p:ext uri="{BB962C8B-B14F-4D97-AF65-F5344CB8AC3E}">
        <p14:creationId xmlns:p14="http://schemas.microsoft.com/office/powerpoint/2010/main" val="4143145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381000" y="183259"/>
            <a:ext cx="5943600" cy="887095"/>
          </a:xfrm>
          <a:prstGeom prst="rect">
            <a:avLst/>
          </a:prstGeom>
        </p:spPr>
      </p:pic>
      <p:sp>
        <p:nvSpPr>
          <p:cNvPr id="12" name="TextBox 11"/>
          <p:cNvSpPr txBox="1"/>
          <p:nvPr/>
        </p:nvSpPr>
        <p:spPr>
          <a:xfrm>
            <a:off x="489857" y="1534886"/>
            <a:ext cx="6847114" cy="4247317"/>
          </a:xfrm>
          <a:prstGeom prst="rect">
            <a:avLst/>
          </a:prstGeom>
          <a:noFill/>
        </p:spPr>
        <p:txBody>
          <a:bodyPr wrap="square" rtlCol="0">
            <a:spAutoFit/>
          </a:bodyPr>
          <a:lstStyle/>
          <a:p>
            <a:r>
              <a:rPr lang="en-CA" dirty="0" smtClean="0"/>
              <a:t>The FCA October 2017 general members meeting resolved to provide input to the City Budget 2018 process. </a:t>
            </a:r>
          </a:p>
          <a:p>
            <a:endParaRPr lang="en-CA" dirty="0"/>
          </a:p>
          <a:p>
            <a:r>
              <a:rPr lang="en-CA" dirty="0" smtClean="0"/>
              <a:t>We resolved to urge the Mayor and Council to adequately resource the ongoing </a:t>
            </a:r>
            <a:r>
              <a:rPr lang="en-CA" u="sng" dirty="0" smtClean="0"/>
              <a:t>Renewable Energy Strategy</a:t>
            </a:r>
            <a:r>
              <a:rPr lang="en-CA" dirty="0"/>
              <a:t> </a:t>
            </a:r>
            <a:r>
              <a:rPr lang="en-CA" dirty="0" smtClean="0"/>
              <a:t>work, which is a Term of Council Priority.</a:t>
            </a:r>
          </a:p>
          <a:p>
            <a:endParaRPr lang="en-CA" dirty="0"/>
          </a:p>
          <a:p>
            <a:r>
              <a:rPr lang="en-CA" dirty="0" smtClean="0"/>
              <a:t>We understand climate change and the need to transition away from fossil fuels and as a challenging and complex priority. </a:t>
            </a:r>
          </a:p>
          <a:p>
            <a:endParaRPr lang="en-CA" dirty="0"/>
          </a:p>
          <a:p>
            <a:r>
              <a:rPr lang="en-CA" dirty="0" smtClean="0"/>
              <a:t>Other cities across Canada are stepping up their game and have plans in place for achieving renewable energy targets. We would like Ottawa to join the ranks of these leading cities. </a:t>
            </a:r>
          </a:p>
          <a:p>
            <a:endParaRPr lang="en-CA" dirty="0"/>
          </a:p>
          <a:p>
            <a:r>
              <a:rPr lang="en-CA" dirty="0" smtClean="0"/>
              <a:t>We need a plan, a team and some capital resources.</a:t>
            </a:r>
            <a:endParaRPr lang="en-CA" dirty="0"/>
          </a:p>
        </p:txBody>
      </p:sp>
    </p:spTree>
    <p:extLst>
      <p:ext uri="{BB962C8B-B14F-4D97-AF65-F5344CB8AC3E}">
        <p14:creationId xmlns:p14="http://schemas.microsoft.com/office/powerpoint/2010/main" val="1315200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381000" y="183259"/>
            <a:ext cx="5943600" cy="887095"/>
          </a:xfrm>
          <a:prstGeom prst="rect">
            <a:avLst/>
          </a:prstGeom>
        </p:spPr>
      </p:pic>
      <p:pic>
        <p:nvPicPr>
          <p:cNvPr id="5" name="Picture 4"/>
          <p:cNvPicPr>
            <a:picLocks noChangeAspect="1"/>
          </p:cNvPicPr>
          <p:nvPr/>
        </p:nvPicPr>
        <p:blipFill>
          <a:blip r:embed="rId3"/>
          <a:stretch>
            <a:fillRect/>
          </a:stretch>
        </p:blipFill>
        <p:spPr>
          <a:xfrm>
            <a:off x="522515" y="1070354"/>
            <a:ext cx="6999514" cy="4734794"/>
          </a:xfrm>
          <a:prstGeom prst="rect">
            <a:avLst/>
          </a:prstGeom>
        </p:spPr>
      </p:pic>
    </p:spTree>
    <p:extLst>
      <p:ext uri="{BB962C8B-B14F-4D97-AF65-F5344CB8AC3E}">
        <p14:creationId xmlns:p14="http://schemas.microsoft.com/office/powerpoint/2010/main" val="2605656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381000" y="183259"/>
            <a:ext cx="5943600" cy="887095"/>
          </a:xfrm>
          <a:prstGeom prst="rect">
            <a:avLst/>
          </a:prstGeom>
        </p:spPr>
      </p:pic>
      <p:sp>
        <p:nvSpPr>
          <p:cNvPr id="6" name="TextBox 5"/>
          <p:cNvSpPr txBox="1"/>
          <p:nvPr/>
        </p:nvSpPr>
        <p:spPr>
          <a:xfrm>
            <a:off x="849086" y="1219201"/>
            <a:ext cx="8175172" cy="5632311"/>
          </a:xfrm>
          <a:prstGeom prst="rect">
            <a:avLst/>
          </a:prstGeom>
          <a:noFill/>
        </p:spPr>
        <p:txBody>
          <a:bodyPr wrap="square" rtlCol="0">
            <a:spAutoFit/>
          </a:bodyPr>
          <a:lstStyle/>
          <a:p>
            <a:r>
              <a:rPr lang="en-CA" b="1" dirty="0" smtClean="0"/>
              <a:t>Why we think it is important to resource the Renewable Energy Strategy?</a:t>
            </a:r>
          </a:p>
          <a:p>
            <a:endParaRPr lang="en-CA" dirty="0"/>
          </a:p>
          <a:p>
            <a:pPr marL="285750" indent="-285750">
              <a:buFont typeface="Arial" panose="020B0604020202020204" pitchFamily="34" charset="0"/>
              <a:buChar char="•"/>
            </a:pPr>
            <a:r>
              <a:rPr lang="en-CA" dirty="0" smtClean="0"/>
              <a:t>Accountability: This Council has a responsibility to deliver on its identified strategic priorities and demonstrate actions towards meeting established greenhouse gas emissions reduction targets (80% reduction by 2050).</a:t>
            </a:r>
          </a:p>
          <a:p>
            <a:endParaRPr lang="en-CA" dirty="0" smtClean="0"/>
          </a:p>
          <a:p>
            <a:pPr marL="285750" indent="-285750">
              <a:buFont typeface="Arial" panose="020B0604020202020204" pitchFamily="34" charset="0"/>
              <a:buChar char="•"/>
            </a:pPr>
            <a:r>
              <a:rPr lang="en-CA" dirty="0" smtClean="0"/>
              <a:t>Benefits: </a:t>
            </a:r>
          </a:p>
          <a:p>
            <a:pPr marL="742950" lvl="1" indent="-285750">
              <a:buFont typeface="Arial" panose="020B0604020202020204" pitchFamily="34" charset="0"/>
              <a:buChar char="•"/>
            </a:pPr>
            <a:r>
              <a:rPr lang="en-CA" dirty="0" smtClean="0"/>
              <a:t>Considerable regional economic benefits will be realized by the shift to renewable and distributed energy generation. </a:t>
            </a:r>
          </a:p>
          <a:p>
            <a:pPr marL="742950" lvl="1" indent="-285750">
              <a:buFont typeface="Arial" panose="020B0604020202020204" pitchFamily="34" charset="0"/>
              <a:buChar char="•"/>
            </a:pPr>
            <a:r>
              <a:rPr lang="en-CA" dirty="0" smtClean="0"/>
              <a:t>The significant level of net-carbon zero energy retrofitting will create thousands of local jobs; </a:t>
            </a:r>
          </a:p>
          <a:p>
            <a:pPr marL="742950" lvl="1" indent="-285750">
              <a:buFont typeface="Arial" panose="020B0604020202020204" pitchFamily="34" charset="0"/>
              <a:buChar char="•"/>
            </a:pPr>
            <a:r>
              <a:rPr lang="en-CA" dirty="0" smtClean="0"/>
              <a:t>Connects to Ottawa`s strengths in innovation and IT on the level of smart cities and smart grids</a:t>
            </a:r>
          </a:p>
          <a:p>
            <a:pPr lvl="1"/>
            <a:endParaRPr lang="en-CA" dirty="0" smtClean="0"/>
          </a:p>
          <a:p>
            <a:pPr marL="285750" indent="-285750">
              <a:buFont typeface="Arial" panose="020B0604020202020204" pitchFamily="34" charset="0"/>
              <a:buChar char="•"/>
            </a:pPr>
            <a:r>
              <a:rPr lang="en-CA" dirty="0" smtClean="0"/>
              <a:t>Leverage: </a:t>
            </a:r>
          </a:p>
          <a:p>
            <a:pPr marL="742950" lvl="1" indent="-285750">
              <a:buFont typeface="Arial" panose="020B0604020202020204" pitchFamily="34" charset="0"/>
              <a:buChar char="•"/>
            </a:pPr>
            <a:r>
              <a:rPr lang="en-CA" dirty="0" smtClean="0"/>
              <a:t>Qualify Ottawa for provincial, federal and Federation of Canadian Municipalities matching funding.</a:t>
            </a:r>
          </a:p>
          <a:p>
            <a:pPr marL="742950" lvl="1" indent="-285750">
              <a:buFont typeface="Arial" panose="020B0604020202020204" pitchFamily="34" charset="0"/>
              <a:buChar char="•"/>
            </a:pPr>
            <a:r>
              <a:rPr lang="en-CA" dirty="0" smtClean="0"/>
              <a:t>Position Ottawa to have the capacity for competent and timely implementation of the matched-funding projects.</a:t>
            </a:r>
          </a:p>
          <a:p>
            <a:pPr marL="285750" indent="-285750">
              <a:buFont typeface="Arial" panose="020B0604020202020204" pitchFamily="34" charset="0"/>
              <a:buChar char="•"/>
            </a:pPr>
            <a:endParaRPr lang="en-CA" dirty="0"/>
          </a:p>
        </p:txBody>
      </p:sp>
    </p:spTree>
    <p:extLst>
      <p:ext uri="{BB962C8B-B14F-4D97-AF65-F5344CB8AC3E}">
        <p14:creationId xmlns:p14="http://schemas.microsoft.com/office/powerpoint/2010/main" val="4142127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381000" y="183259"/>
            <a:ext cx="5943600" cy="887095"/>
          </a:xfrm>
          <a:prstGeom prst="rect">
            <a:avLst/>
          </a:prstGeom>
        </p:spPr>
      </p:pic>
      <p:sp>
        <p:nvSpPr>
          <p:cNvPr id="6" name="TextBox 5"/>
          <p:cNvSpPr txBox="1"/>
          <p:nvPr/>
        </p:nvSpPr>
        <p:spPr>
          <a:xfrm>
            <a:off x="-2209800" y="5792288"/>
            <a:ext cx="3802380" cy="923330"/>
          </a:xfrm>
          <a:prstGeom prst="rect">
            <a:avLst/>
          </a:prstGeom>
          <a:noFill/>
        </p:spPr>
        <p:txBody>
          <a:bodyPr wrap="square" rtlCol="0">
            <a:spAutoFit/>
          </a:bodyPr>
          <a:lstStyle/>
          <a:p>
            <a:r>
              <a:rPr lang="en-CA" dirty="0" smtClean="0"/>
              <a:t>Presenters: </a:t>
            </a:r>
          </a:p>
          <a:p>
            <a:r>
              <a:rPr lang="en-CA" dirty="0" smtClean="0"/>
              <a:t>Sheila Perry – President – FCA</a:t>
            </a:r>
          </a:p>
          <a:p>
            <a:r>
              <a:rPr lang="en-CA" dirty="0" smtClean="0"/>
              <a:t>Angela Keller-Herzog - CAFES</a:t>
            </a:r>
            <a:endParaRPr lang="en-CA" dirty="0"/>
          </a:p>
        </p:txBody>
      </p:sp>
      <p:sp>
        <p:nvSpPr>
          <p:cNvPr id="2" name="TextBox 1"/>
          <p:cNvSpPr txBox="1"/>
          <p:nvPr/>
        </p:nvSpPr>
        <p:spPr>
          <a:xfrm>
            <a:off x="576943" y="1589315"/>
            <a:ext cx="7554686" cy="4154984"/>
          </a:xfrm>
          <a:prstGeom prst="rect">
            <a:avLst/>
          </a:prstGeom>
          <a:noFill/>
        </p:spPr>
        <p:txBody>
          <a:bodyPr wrap="square" rtlCol="0">
            <a:spAutoFit/>
          </a:bodyPr>
          <a:lstStyle/>
          <a:p>
            <a:r>
              <a:rPr lang="en-CA" sz="2400" dirty="0" smtClean="0"/>
              <a:t>We understand that LRT is straining the City`s investment capacity, both on the capital and operational budget side. </a:t>
            </a:r>
          </a:p>
          <a:p>
            <a:endParaRPr lang="en-CA" sz="2400" dirty="0" smtClean="0"/>
          </a:p>
          <a:p>
            <a:r>
              <a:rPr lang="en-CA" sz="2400" dirty="0" smtClean="0"/>
              <a:t>We see the need for ensuring that other issue areas – including especially our agreed strategic priorities – are getting enough operational and capital resources for delivering on agreed outcomes and targets.</a:t>
            </a:r>
          </a:p>
          <a:p>
            <a:endParaRPr lang="en-CA" sz="2400" dirty="0"/>
          </a:p>
          <a:p>
            <a:r>
              <a:rPr lang="en-CA" sz="2400" dirty="0" smtClean="0"/>
              <a:t>We are pleased to work with you to see that Budget 2018 meets this objective.</a:t>
            </a:r>
          </a:p>
          <a:p>
            <a:endParaRPr lang="en-CA" sz="2400" dirty="0"/>
          </a:p>
        </p:txBody>
      </p:sp>
    </p:spTree>
    <p:extLst>
      <p:ext uri="{BB962C8B-B14F-4D97-AF65-F5344CB8AC3E}">
        <p14:creationId xmlns:p14="http://schemas.microsoft.com/office/powerpoint/2010/main" val="3870146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68729" y="110990"/>
            <a:ext cx="7821806" cy="899160"/>
            <a:chOff x="899160" y="1280160"/>
            <a:chExt cx="7821806" cy="899160"/>
          </a:xfrm>
        </p:grpSpPr>
        <p:sp>
          <p:nvSpPr>
            <p:cNvPr id="5" name="TextBox 4"/>
            <p:cNvSpPr txBox="1"/>
            <p:nvPr/>
          </p:nvSpPr>
          <p:spPr>
            <a:xfrm>
              <a:off x="1866899" y="1376516"/>
              <a:ext cx="6854067" cy="738664"/>
            </a:xfrm>
            <a:prstGeom prst="rect">
              <a:avLst/>
            </a:prstGeom>
            <a:noFill/>
          </p:spPr>
          <p:txBody>
            <a:bodyPr wrap="square" rtlCol="0">
              <a:spAutoFit/>
            </a:bodyPr>
            <a:lstStyle/>
            <a:p>
              <a:pPr algn="ctr"/>
              <a:r>
                <a:rPr lang="en-CA" sz="2400" b="1" dirty="0" smtClean="0">
                  <a:solidFill>
                    <a:schemeClr val="accent6"/>
                  </a:solidFill>
                  <a:latin typeface="Segoe Print" panose="02000600000000000000" pitchFamily="2" charset="0"/>
                </a:rPr>
                <a:t>CAFES Ottawa</a:t>
              </a:r>
            </a:p>
            <a:p>
              <a:pPr algn="ctr"/>
              <a:r>
                <a:rPr lang="en-CA" b="1" dirty="0" smtClean="0">
                  <a:solidFill>
                    <a:schemeClr val="accent6"/>
                  </a:solidFill>
                  <a:latin typeface="Segoe Print" panose="02000600000000000000" pitchFamily="2" charset="0"/>
                </a:rPr>
                <a:t>Community Associations for Environmental Sustainability</a:t>
              </a:r>
              <a:endParaRPr lang="en-CA" b="1" dirty="0">
                <a:solidFill>
                  <a:schemeClr val="accent6"/>
                </a:solidFill>
                <a:latin typeface="Segoe Print" panose="02000600000000000000" pitchFamily="2"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 y="1387009"/>
              <a:ext cx="825260" cy="728171"/>
            </a:xfrm>
            <a:prstGeom prst="rect">
              <a:avLst/>
            </a:prstGeom>
          </p:spPr>
        </p:pic>
        <p:sp>
          <p:nvSpPr>
            <p:cNvPr id="7" name="Rectangle 6"/>
            <p:cNvSpPr/>
            <p:nvPr/>
          </p:nvSpPr>
          <p:spPr>
            <a:xfrm>
              <a:off x="899160" y="1280160"/>
              <a:ext cx="7821806" cy="899160"/>
            </a:xfrm>
            <a:prstGeom prst="rect">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8" name="TextBox 7"/>
          <p:cNvSpPr txBox="1"/>
          <p:nvPr/>
        </p:nvSpPr>
        <p:spPr>
          <a:xfrm>
            <a:off x="-1049382" y="5994176"/>
            <a:ext cx="2606040" cy="646331"/>
          </a:xfrm>
          <a:prstGeom prst="rect">
            <a:avLst/>
          </a:prstGeom>
          <a:noFill/>
        </p:spPr>
        <p:txBody>
          <a:bodyPr wrap="square" rtlCol="0">
            <a:spAutoFit/>
          </a:bodyPr>
          <a:lstStyle/>
          <a:p>
            <a:r>
              <a:rPr lang="en-CA" dirty="0" smtClean="0"/>
              <a:t>Agenda Item: Draft Budget 2018</a:t>
            </a:r>
            <a:endParaRPr lang="en-CA" dirty="0"/>
          </a:p>
        </p:txBody>
      </p:sp>
      <p:sp>
        <p:nvSpPr>
          <p:cNvPr id="12" name="TextBox 11"/>
          <p:cNvSpPr txBox="1"/>
          <p:nvPr/>
        </p:nvSpPr>
        <p:spPr>
          <a:xfrm>
            <a:off x="261256" y="1328057"/>
            <a:ext cx="5976257" cy="369332"/>
          </a:xfrm>
          <a:prstGeom prst="rect">
            <a:avLst/>
          </a:prstGeom>
          <a:noFill/>
        </p:spPr>
        <p:txBody>
          <a:bodyPr wrap="square" rtlCol="0">
            <a:spAutoFit/>
          </a:bodyPr>
          <a:lstStyle/>
          <a:p>
            <a:r>
              <a:rPr lang="en-CA" dirty="0" smtClean="0"/>
              <a:t>2015 – Term of Council Priority – Renewable Energy Strategy</a:t>
            </a:r>
            <a:endParaRPr lang="en-CA" dirty="0"/>
          </a:p>
        </p:txBody>
      </p:sp>
      <p:sp>
        <p:nvSpPr>
          <p:cNvPr id="13" name="TextBox 12"/>
          <p:cNvSpPr txBox="1"/>
          <p:nvPr/>
        </p:nvSpPr>
        <p:spPr>
          <a:xfrm>
            <a:off x="587827" y="1697389"/>
            <a:ext cx="8556173" cy="923330"/>
          </a:xfrm>
          <a:prstGeom prst="rect">
            <a:avLst/>
          </a:prstGeom>
          <a:noFill/>
        </p:spPr>
        <p:txBody>
          <a:bodyPr wrap="square" rtlCol="0">
            <a:spAutoFit/>
          </a:bodyPr>
          <a:lstStyle/>
          <a:p>
            <a:r>
              <a:rPr lang="en-CA" dirty="0" smtClean="0"/>
              <a:t>2016 – Stakeholder Consultations – Creation of `Sounding Board` with 100+ stakeholders. Energy Evolution goal is for all partners to advance energy conservation, energy efficiency, and renewable energy generation within their respective areas of control and influence.</a:t>
            </a:r>
            <a:endParaRPr lang="en-CA" dirty="0"/>
          </a:p>
        </p:txBody>
      </p:sp>
      <p:sp>
        <p:nvSpPr>
          <p:cNvPr id="14" name="TextBox 13"/>
          <p:cNvSpPr txBox="1"/>
          <p:nvPr/>
        </p:nvSpPr>
        <p:spPr>
          <a:xfrm>
            <a:off x="1136468" y="2657288"/>
            <a:ext cx="6661997" cy="646331"/>
          </a:xfrm>
          <a:prstGeom prst="rect">
            <a:avLst/>
          </a:prstGeom>
          <a:noFill/>
        </p:spPr>
        <p:txBody>
          <a:bodyPr wrap="square" rtlCol="0">
            <a:spAutoFit/>
          </a:bodyPr>
          <a:lstStyle/>
          <a:p>
            <a:r>
              <a:rPr lang="en-CA" dirty="0" smtClean="0"/>
              <a:t>Baseline Energy Study for Ottawa 2015 – </a:t>
            </a:r>
            <a:r>
              <a:rPr lang="en-CA" dirty="0" err="1" smtClean="0"/>
              <a:t>Leidos</a:t>
            </a:r>
            <a:r>
              <a:rPr lang="en-CA" dirty="0" smtClean="0"/>
              <a:t> Canada Inc.</a:t>
            </a:r>
          </a:p>
          <a:p>
            <a:r>
              <a:rPr lang="en-CA" dirty="0" smtClean="0"/>
              <a:t>Pathway Option Studies on Renewable Energy – </a:t>
            </a:r>
            <a:r>
              <a:rPr lang="en-CA" dirty="0" err="1" smtClean="0"/>
              <a:t>Leidos</a:t>
            </a:r>
            <a:r>
              <a:rPr lang="en-CA" dirty="0" smtClean="0"/>
              <a:t> Canada </a:t>
            </a:r>
            <a:r>
              <a:rPr lang="en-CA" dirty="0" err="1" smtClean="0"/>
              <a:t>Inc</a:t>
            </a:r>
            <a:endParaRPr lang="en-CA" dirty="0"/>
          </a:p>
        </p:txBody>
      </p:sp>
      <p:sp>
        <p:nvSpPr>
          <p:cNvPr id="15" name="TextBox 14"/>
          <p:cNvSpPr txBox="1"/>
          <p:nvPr/>
        </p:nvSpPr>
        <p:spPr>
          <a:xfrm>
            <a:off x="587827" y="3529941"/>
            <a:ext cx="3624944" cy="1754326"/>
          </a:xfrm>
          <a:prstGeom prst="rect">
            <a:avLst/>
          </a:prstGeom>
          <a:noFill/>
        </p:spPr>
        <p:txBody>
          <a:bodyPr wrap="square" rtlCol="0">
            <a:spAutoFit/>
          </a:bodyPr>
          <a:lstStyle/>
          <a:p>
            <a:r>
              <a:rPr lang="en-CA" dirty="0" smtClean="0"/>
              <a:t>2017 – Phase 1 Energy Evolution – Ottawa`s Community Energy Transition Strategy</a:t>
            </a:r>
          </a:p>
          <a:p>
            <a:pPr marL="285750" indent="-285750">
              <a:buFont typeface="Arial" panose="020B0604020202020204" pitchFamily="34" charset="0"/>
              <a:buChar char="•"/>
            </a:pPr>
            <a:r>
              <a:rPr lang="en-CA" dirty="0" smtClean="0"/>
              <a:t>Focus: energy generation</a:t>
            </a:r>
          </a:p>
          <a:p>
            <a:pPr marL="285750" indent="-285750">
              <a:buFont typeface="Arial" panose="020B0604020202020204" pitchFamily="34" charset="0"/>
              <a:buChar char="•"/>
            </a:pPr>
            <a:r>
              <a:rPr lang="en-CA" dirty="0" smtClean="0"/>
              <a:t>33 short term actions 2017-2020</a:t>
            </a:r>
          </a:p>
          <a:p>
            <a:pPr marL="285750" indent="-285750">
              <a:buFont typeface="Arial" panose="020B0604020202020204" pitchFamily="34" charset="0"/>
              <a:buChar char="•"/>
            </a:pPr>
            <a:endParaRPr lang="en-CA" dirty="0" smtClean="0"/>
          </a:p>
        </p:txBody>
      </p:sp>
    </p:spTree>
    <p:extLst>
      <p:ext uri="{BB962C8B-B14F-4D97-AF65-F5344CB8AC3E}">
        <p14:creationId xmlns:p14="http://schemas.microsoft.com/office/powerpoint/2010/main" val="2463320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68729" y="110990"/>
            <a:ext cx="7821806" cy="899160"/>
            <a:chOff x="899160" y="1280160"/>
            <a:chExt cx="7821806" cy="899160"/>
          </a:xfrm>
        </p:grpSpPr>
        <p:sp>
          <p:nvSpPr>
            <p:cNvPr id="5" name="TextBox 4"/>
            <p:cNvSpPr txBox="1"/>
            <p:nvPr/>
          </p:nvSpPr>
          <p:spPr>
            <a:xfrm>
              <a:off x="1866899" y="1376516"/>
              <a:ext cx="6854067" cy="738664"/>
            </a:xfrm>
            <a:prstGeom prst="rect">
              <a:avLst/>
            </a:prstGeom>
            <a:noFill/>
          </p:spPr>
          <p:txBody>
            <a:bodyPr wrap="square" rtlCol="0">
              <a:spAutoFit/>
            </a:bodyPr>
            <a:lstStyle/>
            <a:p>
              <a:pPr algn="ctr"/>
              <a:r>
                <a:rPr lang="en-CA" sz="2400" b="1" dirty="0" smtClean="0">
                  <a:solidFill>
                    <a:schemeClr val="accent6"/>
                  </a:solidFill>
                  <a:latin typeface="Segoe Print" panose="02000600000000000000" pitchFamily="2" charset="0"/>
                </a:rPr>
                <a:t>CAFES Ottawa</a:t>
              </a:r>
            </a:p>
            <a:p>
              <a:pPr algn="ctr"/>
              <a:r>
                <a:rPr lang="en-CA" b="1" dirty="0" smtClean="0">
                  <a:solidFill>
                    <a:schemeClr val="accent6"/>
                  </a:solidFill>
                  <a:latin typeface="Segoe Print" panose="02000600000000000000" pitchFamily="2" charset="0"/>
                </a:rPr>
                <a:t>Community Associations for Environmental Sustainability</a:t>
              </a:r>
              <a:endParaRPr lang="en-CA" b="1" dirty="0">
                <a:solidFill>
                  <a:schemeClr val="accent6"/>
                </a:solidFill>
                <a:latin typeface="Segoe Print" panose="02000600000000000000" pitchFamily="2"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 y="1387009"/>
              <a:ext cx="825260" cy="728171"/>
            </a:xfrm>
            <a:prstGeom prst="rect">
              <a:avLst/>
            </a:prstGeom>
          </p:spPr>
        </p:pic>
        <p:sp>
          <p:nvSpPr>
            <p:cNvPr id="7" name="Rectangle 6"/>
            <p:cNvSpPr/>
            <p:nvPr/>
          </p:nvSpPr>
          <p:spPr>
            <a:xfrm>
              <a:off x="899160" y="1280160"/>
              <a:ext cx="7821806" cy="899160"/>
            </a:xfrm>
            <a:prstGeom prst="rect">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2" name="TextBox 11"/>
          <p:cNvSpPr txBox="1"/>
          <p:nvPr/>
        </p:nvSpPr>
        <p:spPr>
          <a:xfrm>
            <a:off x="168729" y="1164730"/>
            <a:ext cx="5976257" cy="369332"/>
          </a:xfrm>
          <a:prstGeom prst="rect">
            <a:avLst/>
          </a:prstGeom>
          <a:noFill/>
          <a:ln w="6350">
            <a:noFill/>
          </a:ln>
        </p:spPr>
        <p:txBody>
          <a:bodyPr wrap="square" rtlCol="0">
            <a:spAutoFit/>
          </a:bodyPr>
          <a:lstStyle/>
          <a:p>
            <a:r>
              <a:rPr lang="en-CA" dirty="0" smtClean="0"/>
              <a:t>2015 – Term of Council Priority – Renewable Energy Strategy</a:t>
            </a:r>
            <a:endParaRPr lang="en-CA" dirty="0"/>
          </a:p>
        </p:txBody>
      </p:sp>
      <p:sp>
        <p:nvSpPr>
          <p:cNvPr id="13" name="TextBox 12"/>
          <p:cNvSpPr txBox="1"/>
          <p:nvPr/>
        </p:nvSpPr>
        <p:spPr>
          <a:xfrm>
            <a:off x="587827" y="1648292"/>
            <a:ext cx="8556173" cy="923330"/>
          </a:xfrm>
          <a:prstGeom prst="rect">
            <a:avLst/>
          </a:prstGeom>
          <a:noFill/>
          <a:ln w="6350">
            <a:noFill/>
          </a:ln>
        </p:spPr>
        <p:txBody>
          <a:bodyPr wrap="square" rtlCol="0">
            <a:spAutoFit/>
          </a:bodyPr>
          <a:lstStyle/>
          <a:p>
            <a:r>
              <a:rPr lang="en-CA" dirty="0" smtClean="0"/>
              <a:t>2016 – Stakeholder Consultations – Creation of `Sounding Board` with 100+ stakeholders. Energy Evolution goal is for all partners to advance energy conservation, energy efficiency, and renewable energy generation within their respective areas of control and influence.</a:t>
            </a:r>
            <a:endParaRPr lang="en-CA" dirty="0"/>
          </a:p>
        </p:txBody>
      </p:sp>
      <p:sp>
        <p:nvSpPr>
          <p:cNvPr id="14" name="TextBox 13"/>
          <p:cNvSpPr txBox="1"/>
          <p:nvPr/>
        </p:nvSpPr>
        <p:spPr>
          <a:xfrm>
            <a:off x="587827" y="2622079"/>
            <a:ext cx="6661997" cy="369332"/>
          </a:xfrm>
          <a:prstGeom prst="rect">
            <a:avLst/>
          </a:prstGeom>
          <a:noFill/>
          <a:ln w="6350">
            <a:noFill/>
          </a:ln>
        </p:spPr>
        <p:txBody>
          <a:bodyPr wrap="square" rtlCol="0">
            <a:spAutoFit/>
          </a:bodyPr>
          <a:lstStyle/>
          <a:p>
            <a:r>
              <a:rPr lang="en-CA" dirty="0" smtClean="0"/>
              <a:t>Baseline Energy Study for Ottawa 2015 – </a:t>
            </a:r>
            <a:r>
              <a:rPr lang="en-CA" dirty="0" err="1" smtClean="0"/>
              <a:t>Leidos</a:t>
            </a:r>
            <a:r>
              <a:rPr lang="en-CA" dirty="0" smtClean="0"/>
              <a:t> Canada Inc.</a:t>
            </a:r>
          </a:p>
        </p:txBody>
      </p:sp>
      <p:sp>
        <p:nvSpPr>
          <p:cNvPr id="15" name="TextBox 14"/>
          <p:cNvSpPr txBox="1"/>
          <p:nvPr/>
        </p:nvSpPr>
        <p:spPr>
          <a:xfrm>
            <a:off x="168730" y="3209764"/>
            <a:ext cx="4490356" cy="1754326"/>
          </a:xfrm>
          <a:prstGeom prst="rect">
            <a:avLst/>
          </a:prstGeom>
          <a:noFill/>
          <a:ln w="6350">
            <a:solidFill>
              <a:schemeClr val="tx1"/>
            </a:solidFill>
          </a:ln>
        </p:spPr>
        <p:txBody>
          <a:bodyPr wrap="square" rtlCol="0">
            <a:spAutoFit/>
          </a:bodyPr>
          <a:lstStyle/>
          <a:p>
            <a:r>
              <a:rPr lang="en-CA" dirty="0" smtClean="0"/>
              <a:t>2017 – Phase 1 Energy Evolution – Ottawa`s Community Energy Transition Strategy</a:t>
            </a:r>
          </a:p>
          <a:p>
            <a:pPr marL="285750" indent="-285750">
              <a:buFont typeface="Arial" panose="020B0604020202020204" pitchFamily="34" charset="0"/>
              <a:buChar char="•"/>
            </a:pPr>
            <a:r>
              <a:rPr lang="en-CA" dirty="0" smtClean="0"/>
              <a:t>Focus: energy generation</a:t>
            </a:r>
          </a:p>
          <a:p>
            <a:pPr marL="285750" indent="-285750">
              <a:buFont typeface="Arial" panose="020B0604020202020204" pitchFamily="34" charset="0"/>
              <a:buChar char="•"/>
            </a:pPr>
            <a:r>
              <a:rPr lang="en-CA" dirty="0" smtClean="0"/>
              <a:t>Pathway option studies on renewable energy – </a:t>
            </a:r>
            <a:r>
              <a:rPr lang="en-CA" dirty="0" err="1" smtClean="0"/>
              <a:t>Leidos</a:t>
            </a:r>
            <a:r>
              <a:rPr lang="en-CA" dirty="0" smtClean="0"/>
              <a:t> </a:t>
            </a:r>
            <a:r>
              <a:rPr lang="en-CA" dirty="0" err="1" smtClean="0"/>
              <a:t>Cda</a:t>
            </a:r>
            <a:r>
              <a:rPr lang="en-CA" dirty="0" smtClean="0"/>
              <a:t> </a:t>
            </a:r>
            <a:r>
              <a:rPr lang="en-CA" dirty="0" err="1" smtClean="0"/>
              <a:t>Inc</a:t>
            </a:r>
            <a:endParaRPr lang="en-CA" dirty="0" smtClean="0"/>
          </a:p>
          <a:p>
            <a:pPr marL="285750" indent="-285750">
              <a:buFont typeface="Arial" panose="020B0604020202020204" pitchFamily="34" charset="0"/>
              <a:buChar char="•"/>
            </a:pPr>
            <a:r>
              <a:rPr lang="en-CA" dirty="0" smtClean="0"/>
              <a:t>Identifies 33 short term actions 2017-2020</a:t>
            </a:r>
          </a:p>
        </p:txBody>
      </p:sp>
      <p:sp>
        <p:nvSpPr>
          <p:cNvPr id="11" name="TextBox 10"/>
          <p:cNvSpPr txBox="1"/>
          <p:nvPr/>
        </p:nvSpPr>
        <p:spPr>
          <a:xfrm>
            <a:off x="4865913" y="3209764"/>
            <a:ext cx="4071258" cy="1754326"/>
          </a:xfrm>
          <a:prstGeom prst="rect">
            <a:avLst/>
          </a:prstGeom>
          <a:noFill/>
          <a:ln w="6350">
            <a:solidFill>
              <a:schemeClr val="tx1"/>
            </a:solidFill>
          </a:ln>
        </p:spPr>
        <p:txBody>
          <a:bodyPr wrap="square" rtlCol="0">
            <a:spAutoFit/>
          </a:bodyPr>
          <a:lstStyle/>
          <a:p>
            <a:r>
              <a:rPr lang="en-CA" dirty="0" smtClean="0"/>
              <a:t>2018 – Phase 2 Energy Evolution – Ottawa`s Community Energy Transition Strategy</a:t>
            </a:r>
          </a:p>
          <a:p>
            <a:pPr marL="285750" indent="-285750">
              <a:buFont typeface="Arial" panose="020B0604020202020204" pitchFamily="34" charset="0"/>
              <a:buChar char="•"/>
            </a:pPr>
            <a:r>
              <a:rPr lang="en-CA" dirty="0" smtClean="0"/>
              <a:t>Development for remaining pathways for buildings, transportation, waste and energy storage</a:t>
            </a:r>
          </a:p>
        </p:txBody>
      </p:sp>
      <p:sp>
        <p:nvSpPr>
          <p:cNvPr id="16" name="TextBox 15"/>
          <p:cNvSpPr txBox="1"/>
          <p:nvPr/>
        </p:nvSpPr>
        <p:spPr>
          <a:xfrm>
            <a:off x="707571" y="5214732"/>
            <a:ext cx="7989210" cy="1477328"/>
          </a:xfrm>
          <a:prstGeom prst="rect">
            <a:avLst/>
          </a:prstGeom>
          <a:noFill/>
          <a:ln w="6350">
            <a:solidFill>
              <a:schemeClr val="tx1"/>
            </a:solidFill>
          </a:ln>
        </p:spPr>
        <p:txBody>
          <a:bodyPr wrap="square" rtlCol="0">
            <a:spAutoFit/>
          </a:bodyPr>
          <a:lstStyle/>
          <a:p>
            <a:r>
              <a:rPr lang="en-CA" dirty="0" smtClean="0"/>
              <a:t>2019? (on completion of Phase 2) Using pathways work, energy modelling to determine where to prioritize efforts over medium and long term and chart a way forward for Ottawa`s low carbon future that is powered by clean renewable energy.</a:t>
            </a:r>
          </a:p>
          <a:p>
            <a:r>
              <a:rPr lang="en-CA" dirty="0" smtClean="0"/>
              <a:t>i.e. develop a strategic energy plan for Ottawa to meet our greenhouse gas emissions target</a:t>
            </a:r>
            <a:endParaRPr lang="en-CA" dirty="0"/>
          </a:p>
        </p:txBody>
      </p:sp>
    </p:spTree>
    <p:extLst>
      <p:ext uri="{BB962C8B-B14F-4D97-AF65-F5344CB8AC3E}">
        <p14:creationId xmlns:p14="http://schemas.microsoft.com/office/powerpoint/2010/main" val="3744308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68729" y="110990"/>
            <a:ext cx="7821806" cy="899160"/>
            <a:chOff x="899160" y="1280160"/>
            <a:chExt cx="7821806" cy="899160"/>
          </a:xfrm>
        </p:grpSpPr>
        <p:sp>
          <p:nvSpPr>
            <p:cNvPr id="5" name="TextBox 4"/>
            <p:cNvSpPr txBox="1"/>
            <p:nvPr/>
          </p:nvSpPr>
          <p:spPr>
            <a:xfrm>
              <a:off x="1866899" y="1376516"/>
              <a:ext cx="6854067" cy="738664"/>
            </a:xfrm>
            <a:prstGeom prst="rect">
              <a:avLst/>
            </a:prstGeom>
            <a:noFill/>
          </p:spPr>
          <p:txBody>
            <a:bodyPr wrap="square" rtlCol="0">
              <a:spAutoFit/>
            </a:bodyPr>
            <a:lstStyle/>
            <a:p>
              <a:pPr algn="ctr"/>
              <a:r>
                <a:rPr lang="en-CA" sz="2400" b="1" dirty="0" smtClean="0">
                  <a:solidFill>
                    <a:schemeClr val="accent6"/>
                  </a:solidFill>
                  <a:latin typeface="Segoe Print" panose="02000600000000000000" pitchFamily="2" charset="0"/>
                </a:rPr>
                <a:t>CAFES Ottawa</a:t>
              </a:r>
            </a:p>
            <a:p>
              <a:pPr algn="ctr"/>
              <a:r>
                <a:rPr lang="en-CA" b="1" dirty="0" smtClean="0">
                  <a:solidFill>
                    <a:schemeClr val="accent6"/>
                  </a:solidFill>
                  <a:latin typeface="Segoe Print" panose="02000600000000000000" pitchFamily="2" charset="0"/>
                </a:rPr>
                <a:t>Community Associations for Environmental Sustainability</a:t>
              </a:r>
              <a:endParaRPr lang="en-CA" b="1" dirty="0">
                <a:solidFill>
                  <a:schemeClr val="accent6"/>
                </a:solidFill>
                <a:latin typeface="Segoe Print" panose="02000600000000000000" pitchFamily="2"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 y="1387009"/>
              <a:ext cx="825260" cy="728171"/>
            </a:xfrm>
            <a:prstGeom prst="rect">
              <a:avLst/>
            </a:prstGeom>
          </p:spPr>
        </p:pic>
        <p:sp>
          <p:nvSpPr>
            <p:cNvPr id="7" name="Rectangle 6"/>
            <p:cNvSpPr/>
            <p:nvPr/>
          </p:nvSpPr>
          <p:spPr>
            <a:xfrm>
              <a:off x="899160" y="1280160"/>
              <a:ext cx="7821806" cy="899160"/>
            </a:xfrm>
            <a:prstGeom prst="rect">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8" name="TextBox 7"/>
          <p:cNvSpPr txBox="1"/>
          <p:nvPr/>
        </p:nvSpPr>
        <p:spPr>
          <a:xfrm>
            <a:off x="-2223951" y="6346694"/>
            <a:ext cx="2606040" cy="646331"/>
          </a:xfrm>
          <a:prstGeom prst="rect">
            <a:avLst/>
          </a:prstGeom>
          <a:noFill/>
        </p:spPr>
        <p:txBody>
          <a:bodyPr wrap="square" rtlCol="0">
            <a:spAutoFit/>
          </a:bodyPr>
          <a:lstStyle/>
          <a:p>
            <a:r>
              <a:rPr lang="en-CA" dirty="0" smtClean="0"/>
              <a:t>Agenda Item: Draft Budget 2018</a:t>
            </a:r>
            <a:endParaRPr lang="en-CA" dirty="0"/>
          </a:p>
        </p:txBody>
      </p:sp>
      <p:sp>
        <p:nvSpPr>
          <p:cNvPr id="2" name="TextBox 1"/>
          <p:cNvSpPr txBox="1"/>
          <p:nvPr/>
        </p:nvSpPr>
        <p:spPr>
          <a:xfrm>
            <a:off x="168729" y="1116999"/>
            <a:ext cx="8180614" cy="5632311"/>
          </a:xfrm>
          <a:prstGeom prst="rect">
            <a:avLst/>
          </a:prstGeom>
          <a:noFill/>
        </p:spPr>
        <p:txBody>
          <a:bodyPr wrap="square" rtlCol="0">
            <a:spAutoFit/>
          </a:bodyPr>
          <a:lstStyle/>
          <a:p>
            <a:r>
              <a:rPr lang="en-CA" dirty="0" smtClean="0"/>
              <a:t>Unpacking the Phase 1 Short term Action Plan:</a:t>
            </a:r>
          </a:p>
          <a:p>
            <a:endParaRPr lang="en-CA" dirty="0"/>
          </a:p>
          <a:p>
            <a:pPr marL="285750" indent="-285750">
              <a:buFont typeface="Arial" panose="020B0604020202020204" pitchFamily="34" charset="0"/>
              <a:buChar char="•"/>
            </a:pPr>
            <a:r>
              <a:rPr lang="en-CA" dirty="0" smtClean="0"/>
              <a:t>33 short term actions are proposed</a:t>
            </a:r>
          </a:p>
          <a:p>
            <a:pPr marL="285750" indent="-285750">
              <a:buFont typeface="Arial" panose="020B0604020202020204" pitchFamily="34" charset="0"/>
              <a:buChar char="•"/>
            </a:pPr>
            <a:endParaRPr lang="en-CA" dirty="0"/>
          </a:p>
          <a:p>
            <a:pPr marL="285750" indent="-285750">
              <a:buFont typeface="Arial" panose="020B0604020202020204" pitchFamily="34" charset="0"/>
              <a:buChar char="•"/>
            </a:pPr>
            <a:r>
              <a:rPr lang="en-CA" dirty="0" smtClean="0"/>
              <a:t>Recommendation to ECP </a:t>
            </a:r>
            <a:r>
              <a:rPr lang="en-CA" dirty="0" err="1" smtClean="0"/>
              <a:t>Cttee</a:t>
            </a:r>
            <a:r>
              <a:rPr lang="en-CA" dirty="0" smtClean="0"/>
              <a:t>: fund only one (1) action (the Community Energy Innovation Fund - $500K). Terms of reference to be developed and approved in 2018.</a:t>
            </a:r>
          </a:p>
          <a:p>
            <a:endParaRPr lang="en-CA" dirty="0" smtClean="0"/>
          </a:p>
          <a:p>
            <a:pPr marL="285750" indent="-285750">
              <a:buFont typeface="Arial" panose="020B0604020202020204" pitchFamily="34" charset="0"/>
              <a:buChar char="•"/>
            </a:pPr>
            <a:r>
              <a:rPr lang="en-CA" dirty="0" smtClean="0"/>
              <a:t>15 of the proposed short-term actions </a:t>
            </a:r>
            <a:r>
              <a:rPr lang="en-CA" u="sng" dirty="0"/>
              <a:t>will not </a:t>
            </a:r>
            <a:r>
              <a:rPr lang="en-CA" dirty="0"/>
              <a:t>proceed until securing community, external or additional </a:t>
            </a:r>
            <a:r>
              <a:rPr lang="en-CA" dirty="0" smtClean="0"/>
              <a:t>resources. </a:t>
            </a:r>
          </a:p>
          <a:p>
            <a:pPr marL="742950" lvl="1" indent="-285750">
              <a:buFont typeface="Arial" panose="020B0604020202020204" pitchFamily="34" charset="0"/>
              <a:buChar char="•"/>
            </a:pPr>
            <a:r>
              <a:rPr lang="en-CA" dirty="0" smtClean="0"/>
              <a:t>This includes action 31 for a Smart Energy Office</a:t>
            </a:r>
          </a:p>
          <a:p>
            <a:pPr marL="742950" lvl="1" indent="-285750">
              <a:buFont typeface="Arial" panose="020B0604020202020204" pitchFamily="34" charset="0"/>
              <a:buChar char="•"/>
            </a:pPr>
            <a:endParaRPr lang="en-CA" dirty="0"/>
          </a:p>
          <a:p>
            <a:pPr marL="285750" indent="-285750">
              <a:buFont typeface="Arial" panose="020B0604020202020204" pitchFamily="34" charset="0"/>
              <a:buChar char="•"/>
            </a:pPr>
            <a:r>
              <a:rPr lang="en-CA" dirty="0" smtClean="0"/>
              <a:t>16 of the 33 proposed actions can be undertaken with existing resources</a:t>
            </a:r>
          </a:p>
          <a:p>
            <a:pPr marL="742950" lvl="1" indent="-285750">
              <a:buFont typeface="Arial" panose="020B0604020202020204" pitchFamily="34" charset="0"/>
              <a:buChar char="•"/>
            </a:pPr>
            <a:r>
              <a:rPr lang="en-CA" dirty="0" smtClean="0"/>
              <a:t>But: there is no dedicated staff team allocated to work on this new work</a:t>
            </a:r>
          </a:p>
          <a:p>
            <a:pPr marL="742950" lvl="1" indent="-285750">
              <a:buFont typeface="Arial" panose="020B0604020202020204" pitchFamily="34" charset="0"/>
              <a:buChar char="•"/>
            </a:pPr>
            <a:r>
              <a:rPr lang="en-CA" dirty="0" smtClean="0"/>
              <a:t>Staff are also supposed to deliver Phase 2 Energy Evolution in 2018</a:t>
            </a:r>
          </a:p>
          <a:p>
            <a:pPr marL="742950" lvl="1" indent="-285750">
              <a:buFont typeface="Arial" panose="020B0604020202020204" pitchFamily="34" charset="0"/>
              <a:buChar char="•"/>
            </a:pPr>
            <a:r>
              <a:rPr lang="en-CA" dirty="0" smtClean="0"/>
              <a:t>Staff are also supposed to manage all new projects that result from successful partnership proposals to provincial, federal and FCM funds.</a:t>
            </a:r>
          </a:p>
          <a:p>
            <a:pPr marL="742950" lvl="1" indent="-285750">
              <a:buFont typeface="Arial" panose="020B0604020202020204" pitchFamily="34" charset="0"/>
              <a:buChar char="•"/>
            </a:pPr>
            <a:endParaRPr lang="en-CA" dirty="0"/>
          </a:p>
          <a:p>
            <a:r>
              <a:rPr lang="en-CA" dirty="0" smtClean="0"/>
              <a:t>Conclusion: Critical shortage of human resources to deliver on Energy Evolution.</a:t>
            </a:r>
          </a:p>
          <a:p>
            <a:pPr marL="285750" indent="-285750">
              <a:buFont typeface="Arial" panose="020B0604020202020204" pitchFamily="34" charset="0"/>
              <a:buChar char="•"/>
            </a:pPr>
            <a:endParaRPr lang="en-CA" dirty="0"/>
          </a:p>
        </p:txBody>
      </p:sp>
    </p:spTree>
    <p:extLst>
      <p:ext uri="{BB962C8B-B14F-4D97-AF65-F5344CB8AC3E}">
        <p14:creationId xmlns:p14="http://schemas.microsoft.com/office/powerpoint/2010/main" val="186824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197</TotalTime>
  <Words>1033</Words>
  <Application>Microsoft Office PowerPoint</Application>
  <PresentationFormat>On-screen Show (4:3)</PresentationFormat>
  <Paragraphs>104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AKH</dc:creator>
  <cp:lastModifiedBy>Sheila</cp:lastModifiedBy>
  <cp:revision>20</cp:revision>
  <dcterms:created xsi:type="dcterms:W3CDTF">2017-11-20T23:05:31Z</dcterms:created>
  <dcterms:modified xsi:type="dcterms:W3CDTF">2017-11-21T04:06:49Z</dcterms:modified>
</cp:coreProperties>
</file>