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7.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8.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9.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10.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11.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2.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3.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4.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5.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6.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17.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18.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19.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20.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21.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22.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31"/>
  </p:notesMasterIdLst>
  <p:sldIdLst>
    <p:sldId id="256" r:id="rId5"/>
    <p:sldId id="327" r:id="rId6"/>
    <p:sldId id="578" r:id="rId7"/>
    <p:sldId id="574" r:id="rId8"/>
    <p:sldId id="575" r:id="rId9"/>
    <p:sldId id="577" r:id="rId10"/>
    <p:sldId id="260" r:id="rId11"/>
    <p:sldId id="562" r:id="rId12"/>
    <p:sldId id="567" r:id="rId13"/>
    <p:sldId id="563" r:id="rId14"/>
    <p:sldId id="589" r:id="rId15"/>
    <p:sldId id="590" r:id="rId16"/>
    <p:sldId id="579" r:id="rId17"/>
    <p:sldId id="334" r:id="rId18"/>
    <p:sldId id="580" r:id="rId19"/>
    <p:sldId id="591" r:id="rId20"/>
    <p:sldId id="585" r:id="rId21"/>
    <p:sldId id="335" r:id="rId22"/>
    <p:sldId id="592" r:id="rId23"/>
    <p:sldId id="344" r:id="rId24"/>
    <p:sldId id="586" r:id="rId25"/>
    <p:sldId id="587" r:id="rId26"/>
    <p:sldId id="595" r:id="rId27"/>
    <p:sldId id="594" r:id="rId28"/>
    <p:sldId id="534" r:id="rId29"/>
    <p:sldId id="53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3863" userDrawn="1">
          <p15:clr>
            <a:srgbClr val="A4A3A4"/>
          </p15:clr>
        </p15:guide>
        <p15:guide id="3" pos="2162" userDrawn="1">
          <p15:clr>
            <a:srgbClr val="A4A3A4"/>
          </p15:clr>
        </p15:guide>
        <p15:guide id="4" pos="5155" userDrawn="1">
          <p15:clr>
            <a:srgbClr val="A4A3A4"/>
          </p15:clr>
        </p15:guide>
        <p15:guide id="5" orient="horz" pos="120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2CC"/>
    <a:srgbClr val="339933"/>
    <a:srgbClr val="CC00FF"/>
    <a:srgbClr val="A9D18E"/>
    <a:srgbClr val="FFC000"/>
    <a:srgbClr val="000000"/>
    <a:srgbClr val="727272"/>
    <a:srgbClr val="7F7F7F"/>
    <a:srgbClr val="F02E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2127" autoAdjust="0"/>
  </p:normalViewPr>
  <p:slideViewPr>
    <p:cSldViewPr snapToGrid="0">
      <p:cViewPr varScale="1">
        <p:scale>
          <a:sx n="58" d="100"/>
          <a:sy n="58" d="100"/>
        </p:scale>
        <p:origin x="500" y="64"/>
      </p:cViewPr>
      <p:guideLst>
        <p:guide orient="horz"/>
        <p:guide pos="3863"/>
        <p:guide pos="2162"/>
        <p:guide pos="5155"/>
        <p:guide orient="horz" pos="1207"/>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A791A8-C5FC-4F3A-B0E3-3E1B9EDA2A61}" type="datetimeFigureOut">
              <a:rPr lang="en-CA" smtClean="0"/>
              <a:t>2021-02-19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108454-8C02-458E-AAEE-127A41E92234}" type="slidenum">
              <a:rPr lang="en-CA" smtClean="0"/>
              <a:t>‹#›</a:t>
            </a:fld>
            <a:endParaRPr lang="en-CA"/>
          </a:p>
        </p:txBody>
      </p:sp>
    </p:spTree>
    <p:extLst>
      <p:ext uri="{BB962C8B-B14F-4D97-AF65-F5344CB8AC3E}">
        <p14:creationId xmlns:p14="http://schemas.microsoft.com/office/powerpoint/2010/main" val="3157246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cs typeface="Calibri"/>
            </a:endParaRPr>
          </a:p>
        </p:txBody>
      </p:sp>
      <p:sp>
        <p:nvSpPr>
          <p:cNvPr id="4" name="Slide Number Placeholder 3"/>
          <p:cNvSpPr>
            <a:spLocks noGrp="1"/>
          </p:cNvSpPr>
          <p:nvPr>
            <p:ph type="sldNum" sz="quarter" idx="5"/>
          </p:nvPr>
        </p:nvSpPr>
        <p:spPr/>
        <p:txBody>
          <a:bodyPr/>
          <a:lstStyle/>
          <a:p>
            <a:fld id="{131E22B4-AD33-47B2-8ACA-A7367A7DD818}" type="slidenum">
              <a:rPr lang="en-CA"/>
              <a:t>1</a:t>
            </a:fld>
            <a:endParaRPr lang="en-US"/>
          </a:p>
        </p:txBody>
      </p:sp>
    </p:spTree>
    <p:extLst>
      <p:ext uri="{BB962C8B-B14F-4D97-AF65-F5344CB8AC3E}">
        <p14:creationId xmlns:p14="http://schemas.microsoft.com/office/powerpoint/2010/main" val="3184328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108454-8C02-458E-AAEE-127A41E92234}" type="slidenum">
              <a:rPr lang="en-CA" smtClean="0"/>
              <a:t>11</a:t>
            </a:fld>
            <a:endParaRPr lang="en-CA"/>
          </a:p>
        </p:txBody>
      </p:sp>
    </p:spTree>
    <p:extLst>
      <p:ext uri="{BB962C8B-B14F-4D97-AF65-F5344CB8AC3E}">
        <p14:creationId xmlns:p14="http://schemas.microsoft.com/office/powerpoint/2010/main" val="4047626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108454-8C02-458E-AAEE-127A41E92234}" type="slidenum">
              <a:rPr lang="en-CA" smtClean="0"/>
              <a:t>12</a:t>
            </a:fld>
            <a:endParaRPr lang="en-CA"/>
          </a:p>
        </p:txBody>
      </p:sp>
    </p:spTree>
    <p:extLst>
      <p:ext uri="{BB962C8B-B14F-4D97-AF65-F5344CB8AC3E}">
        <p14:creationId xmlns:p14="http://schemas.microsoft.com/office/powerpoint/2010/main" val="1587569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108454-8C02-458E-AAEE-127A41E92234}" type="slidenum">
              <a:rPr lang="en-CA" smtClean="0"/>
              <a:t>13</a:t>
            </a:fld>
            <a:endParaRPr lang="en-CA"/>
          </a:p>
        </p:txBody>
      </p:sp>
    </p:spTree>
    <p:extLst>
      <p:ext uri="{BB962C8B-B14F-4D97-AF65-F5344CB8AC3E}">
        <p14:creationId xmlns:p14="http://schemas.microsoft.com/office/powerpoint/2010/main" val="3920793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Districts are parts of the City that are important internationally, nationally and to the metropolitan area. They define the image of the city through their cultural heritage value, architecture, public realm, their roles as tourism attractions, and/or as major economic generators. They are distinct areas that transcend the role and function of Hubs, Corridors and Neighbourhoods, and warrant unique planning approaches.</a:t>
            </a:r>
          </a:p>
          <a:p>
            <a:endParaRPr lang="en-US" dirty="0"/>
          </a:p>
        </p:txBody>
      </p:sp>
      <p:sp>
        <p:nvSpPr>
          <p:cNvPr id="4" name="Slide Number Placeholder 3"/>
          <p:cNvSpPr>
            <a:spLocks noGrp="1"/>
          </p:cNvSpPr>
          <p:nvPr>
            <p:ph type="sldNum" sz="quarter" idx="5"/>
          </p:nvPr>
        </p:nvSpPr>
        <p:spPr/>
        <p:txBody>
          <a:bodyPr/>
          <a:lstStyle/>
          <a:p>
            <a:fld id="{9D108454-8C02-458E-AAEE-127A41E92234}" type="slidenum">
              <a:rPr lang="en-CA" smtClean="0"/>
              <a:t>14</a:t>
            </a:fld>
            <a:endParaRPr lang="en-CA"/>
          </a:p>
        </p:txBody>
      </p:sp>
    </p:spTree>
    <p:extLst>
      <p:ext uri="{BB962C8B-B14F-4D97-AF65-F5344CB8AC3E}">
        <p14:creationId xmlns:p14="http://schemas.microsoft.com/office/powerpoint/2010/main" val="149374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108454-8C02-458E-AAEE-127A41E92234}" type="slidenum">
              <a:rPr lang="en-CA" smtClean="0"/>
              <a:t>15</a:t>
            </a:fld>
            <a:endParaRPr lang="en-CA"/>
          </a:p>
        </p:txBody>
      </p:sp>
    </p:spTree>
    <p:extLst>
      <p:ext uri="{BB962C8B-B14F-4D97-AF65-F5344CB8AC3E}">
        <p14:creationId xmlns:p14="http://schemas.microsoft.com/office/powerpoint/2010/main" val="2629486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108454-8C02-458E-AAEE-127A41E92234}" type="slidenum">
              <a:rPr lang="en-CA" smtClean="0"/>
              <a:t>16</a:t>
            </a:fld>
            <a:endParaRPr lang="en-CA"/>
          </a:p>
        </p:txBody>
      </p:sp>
    </p:spTree>
    <p:extLst>
      <p:ext uri="{BB962C8B-B14F-4D97-AF65-F5344CB8AC3E}">
        <p14:creationId xmlns:p14="http://schemas.microsoft.com/office/powerpoint/2010/main" val="217555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108454-8C02-458E-AAEE-127A41E92234}" type="slidenum">
              <a:rPr lang="en-CA" smtClean="0"/>
              <a:t>17</a:t>
            </a:fld>
            <a:endParaRPr lang="en-CA"/>
          </a:p>
        </p:txBody>
      </p:sp>
    </p:spTree>
    <p:extLst>
      <p:ext uri="{BB962C8B-B14F-4D97-AF65-F5344CB8AC3E}">
        <p14:creationId xmlns:p14="http://schemas.microsoft.com/office/powerpoint/2010/main" val="1902969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provides otherwise)</a:t>
            </a:r>
          </a:p>
        </p:txBody>
      </p:sp>
      <p:sp>
        <p:nvSpPr>
          <p:cNvPr id="4" name="Slide Number Placeholder 3"/>
          <p:cNvSpPr>
            <a:spLocks noGrp="1"/>
          </p:cNvSpPr>
          <p:nvPr>
            <p:ph type="sldNum" sz="quarter" idx="5"/>
          </p:nvPr>
        </p:nvSpPr>
        <p:spPr/>
        <p:txBody>
          <a:bodyPr/>
          <a:lstStyle/>
          <a:p>
            <a:fld id="{9D108454-8C02-458E-AAEE-127A41E92234}" type="slidenum">
              <a:rPr lang="en-CA" smtClean="0"/>
              <a:t>18</a:t>
            </a:fld>
            <a:endParaRPr lang="en-CA"/>
          </a:p>
        </p:txBody>
      </p:sp>
    </p:spTree>
    <p:extLst>
      <p:ext uri="{BB962C8B-B14F-4D97-AF65-F5344CB8AC3E}">
        <p14:creationId xmlns:p14="http://schemas.microsoft.com/office/powerpoint/2010/main" val="2512647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108454-8C02-458E-AAEE-127A41E92234}" type="slidenum">
              <a:rPr lang="en-CA" smtClean="0"/>
              <a:t>19</a:t>
            </a:fld>
            <a:endParaRPr lang="en-CA"/>
          </a:p>
        </p:txBody>
      </p:sp>
    </p:spTree>
    <p:extLst>
      <p:ext uri="{BB962C8B-B14F-4D97-AF65-F5344CB8AC3E}">
        <p14:creationId xmlns:p14="http://schemas.microsoft.com/office/powerpoint/2010/main" val="1620681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D108454-8C02-458E-AAEE-127A41E92234}" type="slidenum">
              <a:rPr lang="en-CA" smtClean="0"/>
              <a:t>20</a:t>
            </a:fld>
            <a:endParaRPr lang="en-CA"/>
          </a:p>
        </p:txBody>
      </p:sp>
    </p:spTree>
    <p:extLst>
      <p:ext uri="{BB962C8B-B14F-4D97-AF65-F5344CB8AC3E}">
        <p14:creationId xmlns:p14="http://schemas.microsoft.com/office/powerpoint/2010/main" val="1164845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D108454-8C02-458E-AAEE-127A41E92234}" type="slidenum">
              <a:rPr lang="en-CA" smtClean="0"/>
              <a:t>2</a:t>
            </a:fld>
            <a:endParaRPr lang="en-CA"/>
          </a:p>
        </p:txBody>
      </p:sp>
    </p:spTree>
    <p:extLst>
      <p:ext uri="{BB962C8B-B14F-4D97-AF65-F5344CB8AC3E}">
        <p14:creationId xmlns:p14="http://schemas.microsoft.com/office/powerpoint/2010/main" val="2335796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9D108454-8C02-458E-AAEE-127A41E92234}" type="slidenum">
              <a:rPr lang="en-CA" smtClean="0"/>
              <a:t>21</a:t>
            </a:fld>
            <a:endParaRPr lang="en-CA"/>
          </a:p>
        </p:txBody>
      </p:sp>
    </p:spTree>
    <p:extLst>
      <p:ext uri="{BB962C8B-B14F-4D97-AF65-F5344CB8AC3E}">
        <p14:creationId xmlns:p14="http://schemas.microsoft.com/office/powerpoint/2010/main" val="4133094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9D108454-8C02-458E-AAEE-127A41E92234}" type="slidenum">
              <a:rPr lang="en-CA" smtClean="0"/>
              <a:t>22</a:t>
            </a:fld>
            <a:endParaRPr lang="en-CA"/>
          </a:p>
        </p:txBody>
      </p:sp>
    </p:spTree>
    <p:extLst>
      <p:ext uri="{BB962C8B-B14F-4D97-AF65-F5344CB8AC3E}">
        <p14:creationId xmlns:p14="http://schemas.microsoft.com/office/powerpoint/2010/main" val="36436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D108454-8C02-458E-AAEE-127A41E92234}" type="slidenum">
              <a:rPr lang="en-CA" smtClean="0"/>
              <a:t>24</a:t>
            </a:fld>
            <a:endParaRPr lang="en-CA"/>
          </a:p>
        </p:txBody>
      </p:sp>
    </p:spTree>
    <p:extLst>
      <p:ext uri="{BB962C8B-B14F-4D97-AF65-F5344CB8AC3E}">
        <p14:creationId xmlns:p14="http://schemas.microsoft.com/office/powerpoint/2010/main" val="3025250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D108454-8C02-458E-AAEE-127A41E92234}" type="slidenum">
              <a:rPr lang="en-CA" smtClean="0"/>
              <a:t>3</a:t>
            </a:fld>
            <a:endParaRPr lang="en-CA"/>
          </a:p>
        </p:txBody>
      </p:sp>
    </p:spTree>
    <p:extLst>
      <p:ext uri="{BB962C8B-B14F-4D97-AF65-F5344CB8AC3E}">
        <p14:creationId xmlns:p14="http://schemas.microsoft.com/office/powerpoint/2010/main" val="143316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108454-8C02-458E-AAEE-127A41E92234}" type="slidenum">
              <a:rPr lang="en-CA" smtClean="0"/>
              <a:t>4</a:t>
            </a:fld>
            <a:endParaRPr lang="en-CA"/>
          </a:p>
        </p:txBody>
      </p:sp>
    </p:spTree>
    <p:extLst>
      <p:ext uri="{BB962C8B-B14F-4D97-AF65-F5344CB8AC3E}">
        <p14:creationId xmlns:p14="http://schemas.microsoft.com/office/powerpoint/2010/main" val="909516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108454-8C02-458E-AAEE-127A41E92234}" type="slidenum">
              <a:rPr lang="en-CA" smtClean="0"/>
              <a:t>5</a:t>
            </a:fld>
            <a:endParaRPr lang="en-CA"/>
          </a:p>
        </p:txBody>
      </p:sp>
    </p:spTree>
    <p:extLst>
      <p:ext uri="{BB962C8B-B14F-4D97-AF65-F5344CB8AC3E}">
        <p14:creationId xmlns:p14="http://schemas.microsoft.com/office/powerpoint/2010/main" val="2337819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108454-8C02-458E-AAEE-127A41E92234}" type="slidenum">
              <a:rPr lang="en-CA" smtClean="0"/>
              <a:t>6</a:t>
            </a:fld>
            <a:endParaRPr lang="en-CA"/>
          </a:p>
        </p:txBody>
      </p:sp>
    </p:spTree>
    <p:extLst>
      <p:ext uri="{BB962C8B-B14F-4D97-AF65-F5344CB8AC3E}">
        <p14:creationId xmlns:p14="http://schemas.microsoft.com/office/powerpoint/2010/main" val="4009856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108454-8C02-458E-AAEE-127A41E92234}" type="slidenum">
              <a:rPr lang="en-CA" smtClean="0"/>
              <a:t>7</a:t>
            </a:fld>
            <a:endParaRPr lang="en-CA"/>
          </a:p>
        </p:txBody>
      </p:sp>
    </p:spTree>
    <p:extLst>
      <p:ext uri="{BB962C8B-B14F-4D97-AF65-F5344CB8AC3E}">
        <p14:creationId xmlns:p14="http://schemas.microsoft.com/office/powerpoint/2010/main" val="606560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108454-8C02-458E-AAEE-127A41E92234}" type="slidenum">
              <a:rPr lang="en-CA" smtClean="0"/>
              <a:t>9</a:t>
            </a:fld>
            <a:endParaRPr lang="en-CA"/>
          </a:p>
        </p:txBody>
      </p:sp>
    </p:spTree>
    <p:extLst>
      <p:ext uri="{BB962C8B-B14F-4D97-AF65-F5344CB8AC3E}">
        <p14:creationId xmlns:p14="http://schemas.microsoft.com/office/powerpoint/2010/main" val="2470137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108454-8C02-458E-AAEE-127A41E92234}" type="slidenum">
              <a:rPr lang="en-CA" smtClean="0"/>
              <a:t>10</a:t>
            </a:fld>
            <a:endParaRPr lang="en-CA"/>
          </a:p>
        </p:txBody>
      </p:sp>
    </p:spTree>
    <p:extLst>
      <p:ext uri="{BB962C8B-B14F-4D97-AF65-F5344CB8AC3E}">
        <p14:creationId xmlns:p14="http://schemas.microsoft.com/office/powerpoint/2010/main" val="4240797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D08F2A-F2E1-4BE3-A8E4-DFB14527A8D6}" type="datetimeFigureOut">
              <a:rPr lang="en-CA" smtClean="0"/>
              <a:t>2021-02-19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7E51E42-D748-4878-BF19-A1EA0158AB2B}" type="slidenum">
              <a:rPr lang="en-CA" smtClean="0"/>
              <a:t>‹#›</a:t>
            </a:fld>
            <a:endParaRPr lang="en-CA"/>
          </a:p>
        </p:txBody>
      </p:sp>
    </p:spTree>
    <p:extLst>
      <p:ext uri="{BB962C8B-B14F-4D97-AF65-F5344CB8AC3E}">
        <p14:creationId xmlns:p14="http://schemas.microsoft.com/office/powerpoint/2010/main" val="2535228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D08F2A-F2E1-4BE3-A8E4-DFB14527A8D6}" type="datetimeFigureOut">
              <a:rPr lang="en-CA" smtClean="0"/>
              <a:t>2021-02-19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7E51E42-D748-4878-BF19-A1EA0158AB2B}" type="slidenum">
              <a:rPr lang="en-CA" smtClean="0"/>
              <a:t>‹#›</a:t>
            </a:fld>
            <a:endParaRPr lang="en-CA"/>
          </a:p>
        </p:txBody>
      </p:sp>
    </p:spTree>
    <p:extLst>
      <p:ext uri="{BB962C8B-B14F-4D97-AF65-F5344CB8AC3E}">
        <p14:creationId xmlns:p14="http://schemas.microsoft.com/office/powerpoint/2010/main" val="793248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D08F2A-F2E1-4BE3-A8E4-DFB14527A8D6}" type="datetimeFigureOut">
              <a:rPr lang="en-CA" smtClean="0"/>
              <a:t>2021-02-19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7E51E42-D748-4878-BF19-A1EA0158AB2B}" type="slidenum">
              <a:rPr lang="en-CA" smtClean="0"/>
              <a:t>‹#›</a:t>
            </a:fld>
            <a:endParaRPr lang="en-CA"/>
          </a:p>
        </p:txBody>
      </p:sp>
    </p:spTree>
    <p:extLst>
      <p:ext uri="{BB962C8B-B14F-4D97-AF65-F5344CB8AC3E}">
        <p14:creationId xmlns:p14="http://schemas.microsoft.com/office/powerpoint/2010/main" val="1393098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D08F2A-F2E1-4BE3-A8E4-DFB14527A8D6}" type="datetimeFigureOut">
              <a:rPr lang="en-CA" smtClean="0"/>
              <a:t>2021-02-19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7E51E42-D748-4878-BF19-A1EA0158AB2B}" type="slidenum">
              <a:rPr lang="en-CA" smtClean="0"/>
              <a:t>‹#›</a:t>
            </a:fld>
            <a:endParaRPr lang="en-CA"/>
          </a:p>
        </p:txBody>
      </p:sp>
    </p:spTree>
    <p:extLst>
      <p:ext uri="{BB962C8B-B14F-4D97-AF65-F5344CB8AC3E}">
        <p14:creationId xmlns:p14="http://schemas.microsoft.com/office/powerpoint/2010/main" val="2631425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D08F2A-F2E1-4BE3-A8E4-DFB14527A8D6}" type="datetimeFigureOut">
              <a:rPr lang="en-CA" smtClean="0"/>
              <a:t>2021-02-19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7E51E42-D748-4878-BF19-A1EA0158AB2B}" type="slidenum">
              <a:rPr lang="en-CA" smtClean="0"/>
              <a:t>‹#›</a:t>
            </a:fld>
            <a:endParaRPr lang="en-CA"/>
          </a:p>
        </p:txBody>
      </p:sp>
    </p:spTree>
    <p:extLst>
      <p:ext uri="{BB962C8B-B14F-4D97-AF65-F5344CB8AC3E}">
        <p14:creationId xmlns:p14="http://schemas.microsoft.com/office/powerpoint/2010/main" val="929275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D08F2A-F2E1-4BE3-A8E4-DFB14527A8D6}" type="datetimeFigureOut">
              <a:rPr lang="en-CA" smtClean="0"/>
              <a:t>2021-02-19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7E51E42-D748-4878-BF19-A1EA0158AB2B}" type="slidenum">
              <a:rPr lang="en-CA" smtClean="0"/>
              <a:t>‹#›</a:t>
            </a:fld>
            <a:endParaRPr lang="en-CA"/>
          </a:p>
        </p:txBody>
      </p:sp>
    </p:spTree>
    <p:extLst>
      <p:ext uri="{BB962C8B-B14F-4D97-AF65-F5344CB8AC3E}">
        <p14:creationId xmlns:p14="http://schemas.microsoft.com/office/powerpoint/2010/main" val="1657771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D08F2A-F2E1-4BE3-A8E4-DFB14527A8D6}" type="datetimeFigureOut">
              <a:rPr lang="en-CA" smtClean="0"/>
              <a:t>2021-02-19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7E51E42-D748-4878-BF19-A1EA0158AB2B}" type="slidenum">
              <a:rPr lang="en-CA" smtClean="0"/>
              <a:t>‹#›</a:t>
            </a:fld>
            <a:endParaRPr lang="en-CA"/>
          </a:p>
        </p:txBody>
      </p:sp>
    </p:spTree>
    <p:extLst>
      <p:ext uri="{BB962C8B-B14F-4D97-AF65-F5344CB8AC3E}">
        <p14:creationId xmlns:p14="http://schemas.microsoft.com/office/powerpoint/2010/main" val="3021832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D08F2A-F2E1-4BE3-A8E4-DFB14527A8D6}" type="datetimeFigureOut">
              <a:rPr lang="en-CA" smtClean="0"/>
              <a:t>2021-02-19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7E51E42-D748-4878-BF19-A1EA0158AB2B}" type="slidenum">
              <a:rPr lang="en-CA" smtClean="0"/>
              <a:t>‹#›</a:t>
            </a:fld>
            <a:endParaRPr lang="en-CA"/>
          </a:p>
        </p:txBody>
      </p:sp>
    </p:spTree>
    <p:extLst>
      <p:ext uri="{BB962C8B-B14F-4D97-AF65-F5344CB8AC3E}">
        <p14:creationId xmlns:p14="http://schemas.microsoft.com/office/powerpoint/2010/main" val="3286947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D08F2A-F2E1-4BE3-A8E4-DFB14527A8D6}" type="datetimeFigureOut">
              <a:rPr lang="en-CA" smtClean="0"/>
              <a:t>2021-02-19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7E51E42-D748-4878-BF19-A1EA0158AB2B}" type="slidenum">
              <a:rPr lang="en-CA" smtClean="0"/>
              <a:t>‹#›</a:t>
            </a:fld>
            <a:endParaRPr lang="en-CA"/>
          </a:p>
        </p:txBody>
      </p:sp>
    </p:spTree>
    <p:extLst>
      <p:ext uri="{BB962C8B-B14F-4D97-AF65-F5344CB8AC3E}">
        <p14:creationId xmlns:p14="http://schemas.microsoft.com/office/powerpoint/2010/main" val="244348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D08F2A-F2E1-4BE3-A8E4-DFB14527A8D6}" type="datetimeFigureOut">
              <a:rPr lang="en-CA" smtClean="0"/>
              <a:t>2021-02-19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7E51E42-D748-4878-BF19-A1EA0158AB2B}" type="slidenum">
              <a:rPr lang="en-CA" smtClean="0"/>
              <a:t>‹#›</a:t>
            </a:fld>
            <a:endParaRPr lang="en-CA"/>
          </a:p>
        </p:txBody>
      </p:sp>
    </p:spTree>
    <p:extLst>
      <p:ext uri="{BB962C8B-B14F-4D97-AF65-F5344CB8AC3E}">
        <p14:creationId xmlns:p14="http://schemas.microsoft.com/office/powerpoint/2010/main" val="15793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D08F2A-F2E1-4BE3-A8E4-DFB14527A8D6}" type="datetimeFigureOut">
              <a:rPr lang="en-CA" smtClean="0"/>
              <a:t>2021-02-19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7E51E42-D748-4878-BF19-A1EA0158AB2B}" type="slidenum">
              <a:rPr lang="en-CA" smtClean="0"/>
              <a:t>‹#›</a:t>
            </a:fld>
            <a:endParaRPr lang="en-CA"/>
          </a:p>
        </p:txBody>
      </p:sp>
    </p:spTree>
    <p:extLst>
      <p:ext uri="{BB962C8B-B14F-4D97-AF65-F5344CB8AC3E}">
        <p14:creationId xmlns:p14="http://schemas.microsoft.com/office/powerpoint/2010/main" val="240203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D08F2A-F2E1-4BE3-A8E4-DFB14527A8D6}" type="datetimeFigureOut">
              <a:rPr lang="en-CA" smtClean="0"/>
              <a:t>2021-02-19</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51E42-D748-4878-BF19-A1EA0158AB2B}" type="slidenum">
              <a:rPr lang="en-CA" smtClean="0"/>
              <a:t>‹#›</a:t>
            </a:fld>
            <a:endParaRPr lang="en-CA"/>
          </a:p>
        </p:txBody>
      </p:sp>
    </p:spTree>
    <p:extLst>
      <p:ext uri="{BB962C8B-B14F-4D97-AF65-F5344CB8AC3E}">
        <p14:creationId xmlns:p14="http://schemas.microsoft.com/office/powerpoint/2010/main" val="1683566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22.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23.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24.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86.xml"/></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89.xml"/><Relationship Id="rId7" Type="http://schemas.openxmlformats.org/officeDocument/2006/relationships/notesSlide" Target="../notesSlides/notesSlide13.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slideLayout" Target="../slideLayouts/slideLayout2.xml"/><Relationship Id="rId5" Type="http://schemas.openxmlformats.org/officeDocument/2006/relationships/tags" Target="../tags/tag91.xml"/><Relationship Id="rId4" Type="http://schemas.openxmlformats.org/officeDocument/2006/relationships/tags" Target="../tags/tag90.xml"/><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image" Target="../media/image27.tiff"/><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95.xml"/></Relationships>
</file>

<file path=ppt/slides/_rels/slide16.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28.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99.xml"/></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tags" Target="../tags/tag102.xml"/><Relationship Id="rId7" Type="http://schemas.openxmlformats.org/officeDocument/2006/relationships/notesSlide" Target="../notesSlides/notesSlide16.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Layout" Target="../slideLayouts/slideLayout2.xml"/><Relationship Id="rId5" Type="http://schemas.openxmlformats.org/officeDocument/2006/relationships/tags" Target="../tags/tag104.xml"/><Relationship Id="rId4" Type="http://schemas.openxmlformats.org/officeDocument/2006/relationships/tags" Target="../tags/tag103.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107.xml"/><Relationship Id="rId7" Type="http://schemas.openxmlformats.org/officeDocument/2006/relationships/notesSlide" Target="../notesSlides/notesSlide1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slideLayout" Target="../slideLayouts/slideLayout2.xml"/><Relationship Id="rId5" Type="http://schemas.openxmlformats.org/officeDocument/2006/relationships/tags" Target="../tags/tag109.xml"/><Relationship Id="rId4" Type="http://schemas.openxmlformats.org/officeDocument/2006/relationships/tags" Target="../tags/tag108.xml"/></Relationships>
</file>

<file path=ppt/slides/_rels/slide19.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113.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tags" Target="../tags/tag116.xml"/><Relationship Id="rId7" Type="http://schemas.openxmlformats.org/officeDocument/2006/relationships/notesSlide" Target="../notesSlides/notesSlide19.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slideLayout" Target="../slideLayouts/slideLayout2.xml"/><Relationship Id="rId5" Type="http://schemas.openxmlformats.org/officeDocument/2006/relationships/tags" Target="../tags/tag118.xml"/><Relationship Id="rId4" Type="http://schemas.openxmlformats.org/officeDocument/2006/relationships/tags" Target="../tags/tag117.xml"/></Relationships>
</file>

<file path=ppt/slides/_rels/slide2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tags" Target="../tags/tag121.xml"/><Relationship Id="rId7" Type="http://schemas.openxmlformats.org/officeDocument/2006/relationships/notesSlide" Target="../notesSlides/notesSlide20.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slideLayout" Target="../slideLayouts/slideLayout2.xml"/><Relationship Id="rId5" Type="http://schemas.openxmlformats.org/officeDocument/2006/relationships/tags" Target="../tags/tag123.xml"/><Relationship Id="rId4" Type="http://schemas.openxmlformats.org/officeDocument/2006/relationships/tags" Target="../tags/tag122.xml"/></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126.xml"/><Relationship Id="rId7" Type="http://schemas.openxmlformats.org/officeDocument/2006/relationships/notesSlide" Target="../notesSlides/notesSlide21.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Layout" Target="../slideLayouts/slideLayout2.xml"/><Relationship Id="rId5" Type="http://schemas.openxmlformats.org/officeDocument/2006/relationships/tags" Target="../tags/tag128.xml"/><Relationship Id="rId4" Type="http://schemas.openxmlformats.org/officeDocument/2006/relationships/tags" Target="../tags/tag12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132.xml"/><Relationship Id="rId7" Type="http://schemas.openxmlformats.org/officeDocument/2006/relationships/slideLayout" Target="../slideLayouts/slideLayout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9"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0.xml"/><Relationship Id="rId1" Type="http://schemas.openxmlformats.org/officeDocument/2006/relationships/tags" Target="../tags/tag139.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9.xml"/><Relationship Id="rId7" Type="http://schemas.openxmlformats.org/officeDocument/2006/relationships/image" Target="../media/image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0.xml"/></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3.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5.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image" Target="../media/image1.png"/><Relationship Id="rId3" Type="http://schemas.openxmlformats.org/officeDocument/2006/relationships/tags" Target="../tags/tag17.xml"/><Relationship Id="rId21" Type="http://schemas.openxmlformats.org/officeDocument/2006/relationships/image" Target="../media/image6.png"/><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notesSlide" Target="../notesSlides/notesSlide5.xml"/><Relationship Id="rId2" Type="http://schemas.openxmlformats.org/officeDocument/2006/relationships/tags" Target="../tags/tag16.xml"/><Relationship Id="rId16" Type="http://schemas.openxmlformats.org/officeDocument/2006/relationships/slideLayout" Target="../slideLayouts/slideLayout2.xml"/><Relationship Id="rId20" Type="http://schemas.openxmlformats.org/officeDocument/2006/relationships/image" Target="../media/image5.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24" Type="http://schemas.openxmlformats.org/officeDocument/2006/relationships/image" Target="../media/image9.png"/><Relationship Id="rId5" Type="http://schemas.openxmlformats.org/officeDocument/2006/relationships/tags" Target="../tags/tag19.xml"/><Relationship Id="rId15" Type="http://schemas.openxmlformats.org/officeDocument/2006/relationships/tags" Target="../tags/tag29.xml"/><Relationship Id="rId23" Type="http://schemas.openxmlformats.org/officeDocument/2006/relationships/image" Target="../media/image8.png"/><Relationship Id="rId10" Type="http://schemas.openxmlformats.org/officeDocument/2006/relationships/tags" Target="../tags/tag24.xml"/><Relationship Id="rId19" Type="http://schemas.openxmlformats.org/officeDocument/2006/relationships/image" Target="../media/image4.png"/><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2.xml"/><Relationship Id="rId7" Type="http://schemas.openxmlformats.org/officeDocument/2006/relationships/notesSlide" Target="../notesSlides/notesSlide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2.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tags" Target="../tags/tag52.xml"/><Relationship Id="rId26" Type="http://schemas.openxmlformats.org/officeDocument/2006/relationships/image" Target="../media/image17.jpeg"/><Relationship Id="rId3" Type="http://schemas.openxmlformats.org/officeDocument/2006/relationships/tags" Target="../tags/tag37.xml"/><Relationship Id="rId21" Type="http://schemas.openxmlformats.org/officeDocument/2006/relationships/image" Target="../media/image12.png"/><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5" Type="http://schemas.openxmlformats.org/officeDocument/2006/relationships/image" Target="../media/image16.jpeg"/><Relationship Id="rId2" Type="http://schemas.openxmlformats.org/officeDocument/2006/relationships/tags" Target="../tags/tag36.xml"/><Relationship Id="rId16" Type="http://schemas.openxmlformats.org/officeDocument/2006/relationships/tags" Target="../tags/tag50.xml"/><Relationship Id="rId20" Type="http://schemas.openxmlformats.org/officeDocument/2006/relationships/notesSlide" Target="../notesSlides/notesSlide7.xml"/><Relationship Id="rId29" Type="http://schemas.openxmlformats.org/officeDocument/2006/relationships/image" Target="../media/image20.png"/><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24" Type="http://schemas.openxmlformats.org/officeDocument/2006/relationships/image" Target="../media/image15.png"/><Relationship Id="rId5" Type="http://schemas.openxmlformats.org/officeDocument/2006/relationships/tags" Target="../tags/tag39.xml"/><Relationship Id="rId15" Type="http://schemas.openxmlformats.org/officeDocument/2006/relationships/tags" Target="../tags/tag49.xml"/><Relationship Id="rId23" Type="http://schemas.openxmlformats.org/officeDocument/2006/relationships/image" Target="../media/image14.tiff"/><Relationship Id="rId28" Type="http://schemas.openxmlformats.org/officeDocument/2006/relationships/image" Target="../media/image19.png"/><Relationship Id="rId10" Type="http://schemas.openxmlformats.org/officeDocument/2006/relationships/tags" Target="../tags/tag44.xml"/><Relationship Id="rId19" Type="http://schemas.openxmlformats.org/officeDocument/2006/relationships/slideLayout" Target="../slideLayouts/slideLayout2.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 Id="rId22" Type="http://schemas.openxmlformats.org/officeDocument/2006/relationships/image" Target="../media/image13.png"/><Relationship Id="rId27" Type="http://schemas.openxmlformats.org/officeDocument/2006/relationships/image" Target="../media/image18.emf"/></Relationships>
</file>

<file path=ppt/slides/_rels/slide8.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tags" Target="../tags/tag65.xml"/><Relationship Id="rId18" Type="http://schemas.openxmlformats.org/officeDocument/2006/relationships/tags" Target="../tags/tag70.xml"/><Relationship Id="rId3" Type="http://schemas.openxmlformats.org/officeDocument/2006/relationships/tags" Target="../tags/tag55.xml"/><Relationship Id="rId21" Type="http://schemas.openxmlformats.org/officeDocument/2006/relationships/image" Target="../media/image20.png"/><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tags" Target="../tags/tag69.xml"/><Relationship Id="rId2" Type="http://schemas.openxmlformats.org/officeDocument/2006/relationships/tags" Target="../tags/tag54.xml"/><Relationship Id="rId16" Type="http://schemas.openxmlformats.org/officeDocument/2006/relationships/tags" Target="../tags/tag68.xml"/><Relationship Id="rId20" Type="http://schemas.openxmlformats.org/officeDocument/2006/relationships/image" Target="../media/image19.png"/><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ags" Target="../tags/tag57.xml"/><Relationship Id="rId15" Type="http://schemas.openxmlformats.org/officeDocument/2006/relationships/tags" Target="../tags/tag67.xml"/><Relationship Id="rId10" Type="http://schemas.openxmlformats.org/officeDocument/2006/relationships/tags" Target="../tags/tag62.xml"/><Relationship Id="rId19" Type="http://schemas.openxmlformats.org/officeDocument/2006/relationships/slideLayout" Target="../slideLayouts/slideLayout2.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tags" Target="../tags/tag66.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73.xml"/><Relationship Id="rId7"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10" Type="http://schemas.microsoft.com/office/2007/relationships/hdphoto" Target="../media/hdphoto1.wdp"/><Relationship Id="rId4" Type="http://schemas.openxmlformats.org/officeDocument/2006/relationships/tags" Target="../tags/tag74.xml"/><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C2610D-A815-4B3B-9537-BA90F39D05EF}"/>
              </a:ext>
            </a:extLst>
          </p:cNvPr>
          <p:cNvSpPr/>
          <p:nvPr>
            <p:custDataLst>
              <p:tags r:id="rId1"/>
            </p:custDataLst>
          </p:nvPr>
        </p:nvSpPr>
        <p:spPr>
          <a:xfrm>
            <a:off x="2148115" y="5449491"/>
            <a:ext cx="7854748" cy="369332"/>
          </a:xfrm>
          <a:prstGeom prst="rect">
            <a:avLst/>
          </a:prstGeom>
        </p:spPr>
        <p:txBody>
          <a:bodyPr wrap="square" anchor="t">
            <a:spAutoFit/>
          </a:bodyPr>
          <a:lstStyle/>
          <a:p>
            <a:pPr marL="171450" algn="r"/>
            <a:r>
              <a:rPr lang="fr-CA" sz="1600" spc="300" dirty="0">
                <a:solidFill>
                  <a:schemeClr val="tx2">
                    <a:lumMod val="50000"/>
                  </a:schemeClr>
                </a:solidFill>
                <a:latin typeface="TorontoSubwayW01-Bold"/>
                <a:cs typeface="Calibri Light"/>
              </a:rPr>
              <a:t>Exposé présenté à L’ACBV en janvier 2021</a:t>
            </a:r>
            <a:r>
              <a:rPr lang="fr-CA" spc="300" dirty="0">
                <a:solidFill>
                  <a:schemeClr val="tx1">
                    <a:lumMod val="75000"/>
                  </a:schemeClr>
                </a:solidFill>
                <a:latin typeface="TorontoSubwayW01-Bold"/>
                <a:cs typeface="Calibri Light"/>
              </a:rPr>
              <a:t>		   </a:t>
            </a:r>
          </a:p>
        </p:txBody>
      </p:sp>
      <p:sp>
        <p:nvSpPr>
          <p:cNvPr id="5" name="TextBox 4">
            <a:extLst>
              <a:ext uri="{FF2B5EF4-FFF2-40B4-BE49-F238E27FC236}">
                <a16:creationId xmlns:a16="http://schemas.microsoft.com/office/drawing/2014/main" id="{A8FDCDCA-5E90-4F01-A6BC-A6220D401205}"/>
              </a:ext>
            </a:extLst>
          </p:cNvPr>
          <p:cNvSpPr txBox="1"/>
          <p:nvPr>
            <p:custDataLst>
              <p:tags r:id="rId2"/>
            </p:custDataLst>
          </p:nvPr>
        </p:nvSpPr>
        <p:spPr>
          <a:xfrm>
            <a:off x="265490" y="-646821"/>
            <a:ext cx="8441871" cy="4493538"/>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66700"/>
            <a:endParaRPr lang="en-CA" sz="5400" dirty="0">
              <a:solidFill>
                <a:schemeClr val="tx1"/>
              </a:solidFill>
              <a:latin typeface="TorontoSubwayW01-Bold" panose="020B0602020203020304" pitchFamily="34" charset="0"/>
              <a:cs typeface="Calibri Light"/>
            </a:endParaRPr>
          </a:p>
          <a:p>
            <a:pPr marL="171450"/>
            <a:endParaRPr lang="en-CA" sz="1400" spc="600" dirty="0">
              <a:solidFill>
                <a:schemeClr val="tx1"/>
              </a:solidFill>
            </a:endParaRPr>
          </a:p>
          <a:p>
            <a:pPr marL="171450"/>
            <a:endParaRPr lang="en-US" sz="1400" spc="600" dirty="0">
              <a:solidFill>
                <a:schemeClr val="tx1"/>
              </a:solidFill>
            </a:endParaRPr>
          </a:p>
          <a:p>
            <a:pPr marL="171450" algn="r"/>
            <a:r>
              <a:rPr lang="fr-CA" sz="6800" spc="600" dirty="0">
                <a:solidFill>
                  <a:schemeClr val="tx1"/>
                </a:solidFill>
                <a:latin typeface="TorontoSubwayW01-Bold" panose="020B0602020203020304" pitchFamily="34" charset="0"/>
                <a:cs typeface="Calibri Light"/>
              </a:rPr>
              <a:t>LE NOUVEAU PLAN OFFICIEL D’OTTAWA</a:t>
            </a:r>
            <a:r>
              <a:rPr lang="fr-CA" sz="6000" spc="600" dirty="0">
                <a:solidFill>
                  <a:schemeClr val="bg1"/>
                </a:solidFill>
                <a:latin typeface="TorontoSubwayW01-Bold" panose="020B0602020203020304" pitchFamily="34" charset="0"/>
                <a:cs typeface="Calibri Light"/>
              </a:rPr>
              <a:t>.</a:t>
            </a:r>
            <a:endParaRPr lang="fr-CA" sz="6600" spc="600" dirty="0">
              <a:solidFill>
                <a:schemeClr val="tx1"/>
              </a:solidFill>
              <a:latin typeface="TorontoSubwayW01-Bold" panose="020B0602020203020304" pitchFamily="34" charset="0"/>
              <a:cs typeface="Calibri Light"/>
            </a:endParaRPr>
          </a:p>
        </p:txBody>
      </p:sp>
      <p:grpSp>
        <p:nvGrpSpPr>
          <p:cNvPr id="6" name="Group 5">
            <a:extLst>
              <a:ext uri="{FF2B5EF4-FFF2-40B4-BE49-F238E27FC236}">
                <a16:creationId xmlns:a16="http://schemas.microsoft.com/office/drawing/2014/main" id="{7A80065F-3DD0-4A04-A33B-C3D94DAA82A0}"/>
              </a:ext>
            </a:extLst>
          </p:cNvPr>
          <p:cNvGrpSpPr/>
          <p:nvPr>
            <p:custDataLst>
              <p:tags r:id="rId3"/>
            </p:custDataLst>
          </p:nvPr>
        </p:nvGrpSpPr>
        <p:grpSpPr>
          <a:xfrm>
            <a:off x="8707361" y="0"/>
            <a:ext cx="6969277" cy="6858000"/>
            <a:chOff x="8686800" y="0"/>
            <a:chExt cx="6969277" cy="6858000"/>
          </a:xfrm>
        </p:grpSpPr>
        <p:pic>
          <p:nvPicPr>
            <p:cNvPr id="7" name="Picture 4" descr="Image result for ottawa new official plan logo">
              <a:extLst>
                <a:ext uri="{FF2B5EF4-FFF2-40B4-BE49-F238E27FC236}">
                  <a16:creationId xmlns:a16="http://schemas.microsoft.com/office/drawing/2014/main" id="{97F7CC60-EEF4-4B69-91F9-91ABEDACEDAC}"/>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a:stretch/>
          </p:blipFill>
          <p:spPr bwMode="auto">
            <a:xfrm>
              <a:off x="8686800" y="0"/>
              <a:ext cx="6969277"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7AC16112-C16F-426E-80BA-D421F1A0C55E}"/>
                </a:ext>
              </a:extLst>
            </p:cNvPr>
            <p:cNvSpPr/>
            <p:nvPr/>
          </p:nvSpPr>
          <p:spPr>
            <a:xfrm>
              <a:off x="8686800" y="0"/>
              <a:ext cx="6894589" cy="68580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857222"/>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C58FF-A6FB-431C-A7B9-62763511E04A}"/>
              </a:ext>
            </a:extLst>
          </p:cNvPr>
          <p:cNvSpPr>
            <a:spLocks noGrp="1"/>
          </p:cNvSpPr>
          <p:nvPr>
            <p:ph type="title"/>
            <p:custDataLst>
              <p:tags r:id="rId1"/>
            </p:custDataLst>
          </p:nvPr>
        </p:nvSpPr>
        <p:spPr/>
        <p:txBody>
          <a:bodyPr/>
          <a:lstStyle/>
          <a:p>
            <a:r>
              <a:rPr lang="fr-CA" noProof="0" dirty="0"/>
              <a:t>Les désignations urbaines</a:t>
            </a:r>
          </a:p>
        </p:txBody>
      </p:sp>
      <p:sp>
        <p:nvSpPr>
          <p:cNvPr id="3" name="Content Placeholder 2">
            <a:extLst>
              <a:ext uri="{FF2B5EF4-FFF2-40B4-BE49-F238E27FC236}">
                <a16:creationId xmlns:a16="http://schemas.microsoft.com/office/drawing/2014/main" id="{C65A70CE-64BE-474A-B483-6CD3B7D1AECF}"/>
              </a:ext>
            </a:extLst>
          </p:cNvPr>
          <p:cNvSpPr>
            <a:spLocks noGrp="1"/>
          </p:cNvSpPr>
          <p:nvPr>
            <p:ph idx="1"/>
            <p:custDataLst>
              <p:tags r:id="rId2"/>
            </p:custDataLst>
          </p:nvPr>
        </p:nvSpPr>
        <p:spPr>
          <a:xfrm>
            <a:off x="838199" y="1825625"/>
            <a:ext cx="10967114" cy="4351338"/>
          </a:xfrm>
        </p:spPr>
        <p:txBody>
          <a:bodyPr>
            <a:normAutofit fontScale="85000" lnSpcReduction="10000"/>
          </a:bodyPr>
          <a:lstStyle/>
          <a:p>
            <a:r>
              <a:rPr lang="fr-CA" dirty="0">
                <a:solidFill>
                  <a:schemeClr val="tx1">
                    <a:lumMod val="65000"/>
                  </a:schemeClr>
                </a:solidFill>
              </a:rPr>
              <a:t>Secteur central </a:t>
            </a:r>
            <a:r>
              <a:rPr lang="fr-CA" sz="2400" dirty="0">
                <a:solidFill>
                  <a:schemeClr val="tx1">
                    <a:lumMod val="65000"/>
                  </a:schemeClr>
                </a:solidFill>
              </a:rPr>
              <a:t>(ABROGÉ)</a:t>
            </a:r>
          </a:p>
          <a:p>
            <a:r>
              <a:rPr lang="fr-CA" dirty="0">
                <a:solidFill>
                  <a:schemeClr val="tx1">
                    <a:lumMod val="65000"/>
                  </a:schemeClr>
                </a:solidFill>
              </a:rPr>
              <a:t>Centres </a:t>
            </a:r>
            <a:r>
              <a:rPr lang="fr-CA" sz="2400" dirty="0">
                <a:solidFill>
                  <a:schemeClr val="tx1">
                    <a:lumMod val="65000"/>
                  </a:schemeClr>
                </a:solidFill>
              </a:rPr>
              <a:t>polyvalents</a:t>
            </a:r>
            <a:r>
              <a:rPr lang="fr-CA" dirty="0">
                <a:solidFill>
                  <a:schemeClr val="tx1">
                    <a:lumMod val="75000"/>
                  </a:schemeClr>
                </a:solidFill>
              </a:rPr>
              <a:t>	</a:t>
            </a:r>
          </a:p>
          <a:p>
            <a:pPr marL="3657600" lvl="8" indent="0">
              <a:buNone/>
            </a:pPr>
            <a:r>
              <a:rPr lang="fr-CA" sz="2800" b="1" dirty="0">
                <a:solidFill>
                  <a:srgbClr val="FFFF00"/>
                </a:solidFill>
                <a:latin typeface="Times New Roman" panose="02020603050405020304" pitchFamily="18" charset="0"/>
                <a:cs typeface="Times New Roman" panose="02020603050405020304" pitchFamily="18" charset="0"/>
              </a:rPr>
              <a:t>→</a:t>
            </a:r>
            <a:r>
              <a:rPr lang="fr-CA" sz="2800" b="1" dirty="0">
                <a:solidFill>
                  <a:srgbClr val="FFFF00"/>
                </a:solidFill>
              </a:rPr>
              <a:t> Carrefours </a:t>
            </a:r>
            <a:r>
              <a:rPr lang="fr-CA" sz="2800" b="1" dirty="0">
                <a:solidFill>
                  <a:srgbClr val="CC00FF"/>
                </a:solidFill>
              </a:rPr>
              <a:t> </a:t>
            </a:r>
          </a:p>
          <a:p>
            <a:r>
              <a:rPr lang="fr-CA" b="1" dirty="0">
                <a:solidFill>
                  <a:schemeClr val="tx1">
                    <a:lumMod val="65000"/>
                  </a:schemeClr>
                </a:solidFill>
              </a:rPr>
              <a:t>R</a:t>
            </a:r>
            <a:r>
              <a:rPr lang="fr-CA" dirty="0">
                <a:solidFill>
                  <a:schemeClr val="tx1">
                    <a:lumMod val="65000"/>
                  </a:schemeClr>
                </a:solidFill>
              </a:rPr>
              <a:t>ues principales</a:t>
            </a:r>
            <a:r>
              <a:rPr lang="fr-CA" dirty="0">
                <a:solidFill>
                  <a:srgbClr val="CC00FF"/>
                </a:solidFill>
              </a:rPr>
              <a:t> </a:t>
            </a:r>
            <a:r>
              <a:rPr lang="fr-CA" b="1" dirty="0">
                <a:solidFill>
                  <a:srgbClr val="CC00FF"/>
                </a:solidFill>
              </a:rPr>
              <a:t> </a:t>
            </a:r>
            <a:r>
              <a:rPr lang="fr-CA" dirty="0"/>
              <a:t> 		</a:t>
            </a:r>
            <a:r>
              <a:rPr lang="fr-CA" b="1" dirty="0">
                <a:solidFill>
                  <a:srgbClr val="FFFF00"/>
                </a:solidFill>
                <a:latin typeface="Times New Roman" panose="02020603050405020304" pitchFamily="18" charset="0"/>
                <a:cs typeface="Times New Roman" panose="02020603050405020304" pitchFamily="18" charset="0"/>
              </a:rPr>
              <a:t>→</a:t>
            </a:r>
            <a:r>
              <a:rPr lang="fr-CA" b="1" dirty="0">
                <a:solidFill>
                  <a:srgbClr val="FFFF00"/>
                </a:solidFill>
              </a:rPr>
              <a:t> Couloirs</a:t>
            </a:r>
          </a:p>
          <a:p>
            <a:pPr lvl="8"/>
            <a:r>
              <a:rPr lang="fr-CA" b="1" dirty="0">
                <a:solidFill>
                  <a:srgbClr val="FFFF00"/>
                </a:solidFill>
              </a:rPr>
              <a:t>R</a:t>
            </a:r>
            <a:r>
              <a:rPr lang="fr-CA" dirty="0">
                <a:solidFill>
                  <a:srgbClr val="FFFF00"/>
                </a:solidFill>
              </a:rPr>
              <a:t>ues principales </a:t>
            </a:r>
            <a:r>
              <a:rPr lang="fr-CA" b="1" dirty="0">
                <a:solidFill>
                  <a:srgbClr val="FFFF00"/>
                </a:solidFill>
              </a:rPr>
              <a:t> </a:t>
            </a:r>
          </a:p>
          <a:p>
            <a:pPr lvl="8"/>
            <a:r>
              <a:rPr lang="fr-CA" b="1" dirty="0">
                <a:solidFill>
                  <a:srgbClr val="FFFF00"/>
                </a:solidFill>
              </a:rPr>
              <a:t>Couloirs mineurs </a:t>
            </a:r>
            <a:r>
              <a:rPr lang="fr-CA" sz="1400" b="1" dirty="0">
                <a:solidFill>
                  <a:srgbClr val="FFFF00"/>
                </a:solidFill>
              </a:rPr>
              <a:t>(NOUVEAUX)</a:t>
            </a:r>
          </a:p>
          <a:p>
            <a:r>
              <a:rPr lang="fr-CA" dirty="0">
                <a:solidFill>
                  <a:schemeClr val="tx1">
                    <a:lumMod val="65000"/>
                  </a:schemeClr>
                </a:solidFill>
              </a:rPr>
              <a:t>Secteur urbain général</a:t>
            </a:r>
            <a:r>
              <a:rPr lang="fr-CA" dirty="0">
                <a:solidFill>
                  <a:schemeClr val="tx1">
                    <a:lumMod val="75000"/>
                  </a:schemeClr>
                </a:solidFill>
              </a:rPr>
              <a:t>	</a:t>
            </a:r>
            <a:r>
              <a:rPr lang="fr-CA" sz="2800" b="1" dirty="0">
                <a:solidFill>
                  <a:srgbClr val="FFFF00"/>
                </a:solidFill>
                <a:latin typeface="Times New Roman" panose="02020603050405020304" pitchFamily="18" charset="0"/>
                <a:cs typeface="Times New Roman" panose="02020603050405020304" pitchFamily="18" charset="0"/>
              </a:rPr>
              <a:t>→</a:t>
            </a:r>
            <a:r>
              <a:rPr lang="fr-CA" b="1" dirty="0">
                <a:solidFill>
                  <a:srgbClr val="FFFF00"/>
                </a:solidFill>
              </a:rPr>
              <a:t> Quartiers</a:t>
            </a:r>
          </a:p>
          <a:p>
            <a:r>
              <a:rPr lang="fr-CA" dirty="0">
                <a:solidFill>
                  <a:schemeClr val="tx1">
                    <a:lumMod val="65000"/>
                  </a:schemeClr>
                </a:solidFill>
              </a:rPr>
              <a:t>Secteur d’emploi </a:t>
            </a:r>
            <a:r>
              <a:rPr lang="fr-CA" dirty="0">
                <a:solidFill>
                  <a:schemeClr val="tx1">
                    <a:lumMod val="75000"/>
                  </a:schemeClr>
                </a:solidFill>
              </a:rPr>
              <a:t>		</a:t>
            </a:r>
            <a:r>
              <a:rPr lang="fr-CA" b="1" dirty="0">
                <a:solidFill>
                  <a:srgbClr val="FFFF00"/>
                </a:solidFill>
                <a:latin typeface="Times New Roman" panose="02020603050405020304" pitchFamily="18" charset="0"/>
                <a:cs typeface="Times New Roman" panose="02020603050405020304" pitchFamily="18" charset="0"/>
              </a:rPr>
              <a:t>→</a:t>
            </a:r>
            <a:r>
              <a:rPr lang="fr-CA" b="1" dirty="0">
                <a:solidFill>
                  <a:srgbClr val="FFFF00"/>
                </a:solidFill>
              </a:rPr>
              <a:t> Transport et entreposage industriels traditionnels</a:t>
            </a:r>
          </a:p>
          <a:p>
            <a:pPr marL="3657600" lvl="3" indent="0">
              <a:buNone/>
              <a:tabLst>
                <a:tab pos="3767138" algn="l"/>
              </a:tabLst>
            </a:pPr>
            <a:r>
              <a:rPr lang="fr-CA" sz="2800" b="1" dirty="0">
                <a:solidFill>
                  <a:srgbClr val="FFFF00"/>
                </a:solidFill>
                <a:latin typeface="Times New Roman" panose="02020603050405020304" pitchFamily="18" charset="0"/>
                <a:cs typeface="Times New Roman" panose="02020603050405020304" pitchFamily="18" charset="0"/>
              </a:rPr>
              <a:t>→ </a:t>
            </a:r>
            <a:r>
              <a:rPr lang="fr-CA" sz="2800" b="1" dirty="0">
                <a:solidFill>
                  <a:srgbClr val="FFFF00"/>
                </a:solidFill>
              </a:rPr>
              <a:t>Secteurs mixtes industriels non traditionnels </a:t>
            </a:r>
          </a:p>
          <a:p>
            <a:pPr marL="3657600" lvl="3" indent="0">
              <a:buNone/>
            </a:pPr>
            <a:r>
              <a:rPr lang="fr-CA" sz="2800" b="1" dirty="0">
                <a:solidFill>
                  <a:srgbClr val="FFFF00"/>
                </a:solidFill>
                <a:latin typeface="Times New Roman" panose="02020603050405020304" pitchFamily="18" charset="0"/>
                <a:cs typeface="Times New Roman" panose="02020603050405020304" pitchFamily="18" charset="0"/>
              </a:rPr>
              <a:t>→ T</a:t>
            </a:r>
            <a:r>
              <a:rPr lang="fr-CA" sz="2800" b="1" dirty="0">
                <a:solidFill>
                  <a:srgbClr val="FFFF00"/>
                </a:solidFill>
              </a:rPr>
              <a:t>ransport et entreposage industriels en zone rurale</a:t>
            </a:r>
          </a:p>
          <a:p>
            <a:pPr marL="3657600" lvl="8" indent="0">
              <a:buNone/>
            </a:pPr>
            <a:r>
              <a:rPr lang="fr-CA" sz="2800" b="1" dirty="0">
                <a:solidFill>
                  <a:srgbClr val="FFFF00"/>
                </a:solidFill>
                <a:latin typeface="Times New Roman" panose="02020603050405020304" pitchFamily="18" charset="0"/>
                <a:cs typeface="Times New Roman" panose="02020603050405020304" pitchFamily="18" charset="0"/>
              </a:rPr>
              <a:t>→ </a:t>
            </a:r>
            <a:r>
              <a:rPr lang="fr-CA" sz="2800" b="1" dirty="0">
                <a:solidFill>
                  <a:srgbClr val="FFFF00"/>
                </a:solidFill>
              </a:rPr>
              <a:t>Districts spéciaux </a:t>
            </a:r>
            <a:r>
              <a:rPr lang="fr-CA" sz="1400" b="1" dirty="0">
                <a:solidFill>
                  <a:srgbClr val="FFFF00"/>
                </a:solidFill>
              </a:rPr>
              <a:t>(NOUVEAUX)</a:t>
            </a:r>
          </a:p>
        </p:txBody>
      </p:sp>
    </p:spTree>
    <p:extLst>
      <p:ext uri="{BB962C8B-B14F-4D97-AF65-F5344CB8AC3E}">
        <p14:creationId xmlns:p14="http://schemas.microsoft.com/office/powerpoint/2010/main" val="3736418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C58FF-A6FB-431C-A7B9-62763511E04A}"/>
              </a:ext>
            </a:extLst>
          </p:cNvPr>
          <p:cNvSpPr>
            <a:spLocks noGrp="1"/>
          </p:cNvSpPr>
          <p:nvPr>
            <p:ph type="title"/>
            <p:custDataLst>
              <p:tags r:id="rId1"/>
            </p:custDataLst>
          </p:nvPr>
        </p:nvSpPr>
        <p:spPr/>
        <p:txBody>
          <a:bodyPr>
            <a:normAutofit/>
          </a:bodyPr>
          <a:lstStyle/>
          <a:p>
            <a:r>
              <a:rPr lang="fr-CA" sz="3600" noProof="0" dirty="0"/>
              <a:t>Les désignations urbaines – Exemple : le transect du secteur urbain intérieur</a:t>
            </a:r>
          </a:p>
        </p:txBody>
      </p:sp>
      <p:pic>
        <p:nvPicPr>
          <p:cNvPr id="6" name="Picture 5">
            <a:extLst>
              <a:ext uri="{FF2B5EF4-FFF2-40B4-BE49-F238E27FC236}">
                <a16:creationId xmlns:a16="http://schemas.microsoft.com/office/drawing/2014/main" id="{E4B77ABE-5AFD-4619-A77A-3C9B249B764C}"/>
              </a:ext>
            </a:extLst>
          </p:cNvPr>
          <p:cNvPicPr>
            <a:picLocks noChangeAspect="1"/>
          </p:cNvPicPr>
          <p:nvPr>
            <p:custDataLst>
              <p:tags r:id="rId2"/>
            </p:custDataLst>
          </p:nvPr>
        </p:nvPicPr>
        <p:blipFill>
          <a:blip r:embed="rId5"/>
          <a:stretch>
            <a:fillRect/>
          </a:stretch>
        </p:blipFill>
        <p:spPr>
          <a:xfrm>
            <a:off x="195262" y="1499275"/>
            <a:ext cx="11801475" cy="5143500"/>
          </a:xfrm>
          <a:prstGeom prst="rect">
            <a:avLst/>
          </a:prstGeom>
        </p:spPr>
      </p:pic>
    </p:spTree>
    <p:extLst>
      <p:ext uri="{BB962C8B-B14F-4D97-AF65-F5344CB8AC3E}">
        <p14:creationId xmlns:p14="http://schemas.microsoft.com/office/powerpoint/2010/main" val="1292056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C58FF-A6FB-431C-A7B9-62763511E04A}"/>
              </a:ext>
            </a:extLst>
          </p:cNvPr>
          <p:cNvSpPr>
            <a:spLocks noGrp="1"/>
          </p:cNvSpPr>
          <p:nvPr>
            <p:ph type="title"/>
            <p:custDataLst>
              <p:tags r:id="rId1"/>
            </p:custDataLst>
          </p:nvPr>
        </p:nvSpPr>
        <p:spPr>
          <a:xfrm>
            <a:off x="838200" y="287633"/>
            <a:ext cx="10515600" cy="1325563"/>
          </a:xfrm>
        </p:spPr>
        <p:txBody>
          <a:bodyPr>
            <a:normAutofit/>
          </a:bodyPr>
          <a:lstStyle/>
          <a:p>
            <a:r>
              <a:rPr lang="fr-CA" sz="3200" noProof="0" dirty="0"/>
              <a:t>Les désignations urbaines – </a:t>
            </a:r>
            <a:r>
              <a:rPr lang="fr-CA" sz="3200" dirty="0"/>
              <a:t>Le t</a:t>
            </a:r>
            <a:r>
              <a:rPr lang="fr-CA" sz="3200" noProof="0" dirty="0" err="1"/>
              <a:t>ransect</a:t>
            </a:r>
            <a:r>
              <a:rPr lang="fr-CA" sz="3200" noProof="0" dirty="0"/>
              <a:t> du centre-ville</a:t>
            </a:r>
          </a:p>
        </p:txBody>
      </p:sp>
      <p:pic>
        <p:nvPicPr>
          <p:cNvPr id="3" name="Picture 2">
            <a:extLst>
              <a:ext uri="{FF2B5EF4-FFF2-40B4-BE49-F238E27FC236}">
                <a16:creationId xmlns:a16="http://schemas.microsoft.com/office/drawing/2014/main" id="{A382AEEC-0328-4B97-B22F-1B205D566770}"/>
              </a:ext>
            </a:extLst>
          </p:cNvPr>
          <p:cNvPicPr>
            <a:picLocks noChangeAspect="1"/>
          </p:cNvPicPr>
          <p:nvPr>
            <p:custDataLst>
              <p:tags r:id="rId2"/>
            </p:custDataLst>
          </p:nvPr>
        </p:nvPicPr>
        <p:blipFill rotWithShape="1">
          <a:blip r:embed="rId5"/>
          <a:srcRect t="9827" b="3934"/>
          <a:stretch/>
        </p:blipFill>
        <p:spPr>
          <a:xfrm>
            <a:off x="1015019" y="1347280"/>
            <a:ext cx="9938325" cy="5386609"/>
          </a:xfrm>
          <a:prstGeom prst="rect">
            <a:avLst/>
          </a:prstGeom>
        </p:spPr>
      </p:pic>
    </p:spTree>
    <p:extLst>
      <p:ext uri="{BB962C8B-B14F-4D97-AF65-F5344CB8AC3E}">
        <p14:creationId xmlns:p14="http://schemas.microsoft.com/office/powerpoint/2010/main" val="1712211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967AEF2-F488-4BBB-9C52-23E63600F2D4}"/>
              </a:ext>
            </a:extLst>
          </p:cNvPr>
          <p:cNvSpPr txBox="1">
            <a:spLocks/>
          </p:cNvSpPr>
          <p:nvPr>
            <p:custDataLst>
              <p:tags r:id="rId1"/>
            </p:custDataLst>
          </p:nvPr>
        </p:nvSpPr>
        <p:spPr>
          <a:xfrm>
            <a:off x="399647" y="281768"/>
            <a:ext cx="4245740" cy="22280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fr-CA" sz="3600" spc="600" dirty="0"/>
              <a:t>Les désignations dans la </a:t>
            </a:r>
            <a:r>
              <a:rPr lang="fr-CA" sz="3600" dirty="0">
                <a:effectLst/>
                <a:latin typeface="TorontoSubwayW01-Bold" panose="020B0602020203020304"/>
                <a:ea typeface="Calibri" panose="020F0502020204030204" pitchFamily="34" charset="0"/>
                <a:cs typeface="Times New Roman" panose="02020603050405020304" pitchFamily="18" charset="0"/>
              </a:rPr>
              <a:t>Basse‑Ville</a:t>
            </a:r>
          </a:p>
          <a:p>
            <a:pPr>
              <a:spcAft>
                <a:spcPts val="600"/>
              </a:spcAft>
            </a:pPr>
            <a:endParaRPr lang="fr-CA" sz="3600" spc="600" dirty="0"/>
          </a:p>
        </p:txBody>
      </p:sp>
      <p:sp>
        <p:nvSpPr>
          <p:cNvPr id="10" name="Content Placeholder 2">
            <a:extLst>
              <a:ext uri="{FF2B5EF4-FFF2-40B4-BE49-F238E27FC236}">
                <a16:creationId xmlns:a16="http://schemas.microsoft.com/office/drawing/2014/main" id="{BFDB4654-C602-4C6D-9464-9D90B7B77612}"/>
              </a:ext>
            </a:extLst>
          </p:cNvPr>
          <p:cNvSpPr txBox="1">
            <a:spLocks/>
          </p:cNvSpPr>
          <p:nvPr>
            <p:custDataLst>
              <p:tags r:id="rId2"/>
            </p:custDataLst>
          </p:nvPr>
        </p:nvSpPr>
        <p:spPr>
          <a:xfrm>
            <a:off x="382323" y="2509842"/>
            <a:ext cx="4263064" cy="43481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0838" lvl="1" indent="-285750">
              <a:spcAft>
                <a:spcPts val="600"/>
              </a:spcAft>
            </a:pPr>
            <a:r>
              <a:rPr lang="fr-CA" sz="2000" dirty="0"/>
              <a:t>Marché By/Parlement et boulevard de la Confédération : district spécial</a:t>
            </a:r>
          </a:p>
          <a:p>
            <a:pPr marL="350838" lvl="1" indent="-285750">
              <a:spcAft>
                <a:spcPts val="600"/>
              </a:spcAft>
            </a:pPr>
            <a:r>
              <a:rPr lang="fr-CA" sz="2000" dirty="0"/>
              <a:t>Est et nord de la Basse-Ville : quartier</a:t>
            </a:r>
          </a:p>
          <a:p>
            <a:pPr marL="350838" lvl="1" indent="-285750">
              <a:spcAft>
                <a:spcPts val="600"/>
              </a:spcAft>
            </a:pPr>
            <a:r>
              <a:rPr lang="fr-CA" sz="2000" dirty="0"/>
              <a:t>Avenue King Edward, rue Dalhousie, promenade Sussex et rue Rideau : rues principales   </a:t>
            </a:r>
          </a:p>
        </p:txBody>
      </p:sp>
      <p:pic>
        <p:nvPicPr>
          <p:cNvPr id="5" name="Picture 4">
            <a:extLst>
              <a:ext uri="{FF2B5EF4-FFF2-40B4-BE49-F238E27FC236}">
                <a16:creationId xmlns:a16="http://schemas.microsoft.com/office/drawing/2014/main" id="{D77BB2B1-FE2A-4790-800B-6707E02A827E}"/>
              </a:ext>
            </a:extLst>
          </p:cNvPr>
          <p:cNvPicPr>
            <a:picLocks noChangeAspect="1"/>
          </p:cNvPicPr>
          <p:nvPr>
            <p:custDataLst>
              <p:tags r:id="rId3"/>
            </p:custDataLst>
          </p:nvPr>
        </p:nvPicPr>
        <p:blipFill rotWithShape="1">
          <a:blip r:embed="rId7" cstate="email">
            <a:extLst>
              <a:ext uri="{28A0092B-C50C-407E-A947-70E740481C1C}">
                <a14:useLocalDpi xmlns:a14="http://schemas.microsoft.com/office/drawing/2010/main"/>
              </a:ext>
            </a:extLst>
          </a:blip>
          <a:srcRect/>
          <a:stretch/>
        </p:blipFill>
        <p:spPr>
          <a:xfrm>
            <a:off x="5010386" y="10"/>
            <a:ext cx="7181613" cy="6857990"/>
          </a:xfrm>
          <a:prstGeom prst="rect">
            <a:avLst/>
          </a:prstGeom>
          <a:effectLst/>
        </p:spPr>
      </p:pic>
      <p:sp>
        <p:nvSpPr>
          <p:cNvPr id="3" name="AutoShape 4" descr="V07_Main-Street_0.jpg (1347Ã808)">
            <a:extLst>
              <a:ext uri="{FF2B5EF4-FFF2-40B4-BE49-F238E27FC236}">
                <a16:creationId xmlns:a16="http://schemas.microsoft.com/office/drawing/2014/main" id="{600284B2-0F7A-42E1-99DC-5DB9A1B1478A}"/>
              </a:ext>
            </a:extLst>
          </p:cNvPr>
          <p:cNvSpPr>
            <a:spLocks noChangeAspect="1" noChangeArrowheads="1"/>
          </p:cNvSpPr>
          <p:nvPr>
            <p:custDataLst>
              <p:tags r:id="rId4"/>
            </p:custDataLst>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152182260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80A020-A05E-4CF9-A6B2-32B6603A5C1F}"/>
              </a:ext>
            </a:extLst>
          </p:cNvPr>
          <p:cNvPicPr>
            <a:picLocks noChangeAspect="1"/>
          </p:cNvPicPr>
          <p:nvPr>
            <p:custDataLst>
              <p:tags r:id="rId1"/>
            </p:custDataLst>
          </p:nvPr>
        </p:nvPicPr>
        <p:blipFill rotWithShape="1">
          <a:blip r:embed="rId8" cstate="email">
            <a:extLst>
              <a:ext uri="{28A0092B-C50C-407E-A947-70E740481C1C}">
                <a14:useLocalDpi xmlns:a14="http://schemas.microsoft.com/office/drawing/2010/main"/>
              </a:ext>
            </a:extLst>
          </a:blip>
          <a:srcRect/>
          <a:stretch/>
        </p:blipFill>
        <p:spPr>
          <a:xfrm>
            <a:off x="0" y="0"/>
            <a:ext cx="3432175" cy="6858000"/>
          </a:xfrm>
          <a:prstGeom prst="rect">
            <a:avLst/>
          </a:prstGeom>
        </p:spPr>
      </p:pic>
      <p:sp>
        <p:nvSpPr>
          <p:cNvPr id="9" name="Title 1">
            <a:extLst>
              <a:ext uri="{FF2B5EF4-FFF2-40B4-BE49-F238E27FC236}">
                <a16:creationId xmlns:a16="http://schemas.microsoft.com/office/drawing/2014/main" id="{F967AEF2-F488-4BBB-9C52-23E63600F2D4}"/>
              </a:ext>
            </a:extLst>
          </p:cNvPr>
          <p:cNvSpPr txBox="1">
            <a:spLocks/>
          </p:cNvSpPr>
          <p:nvPr>
            <p:custDataLst>
              <p:tags r:id="rId2"/>
            </p:custDataLst>
          </p:nvPr>
        </p:nvSpPr>
        <p:spPr>
          <a:xfrm>
            <a:off x="3905866" y="365125"/>
            <a:ext cx="76863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4000" spc="600" dirty="0">
                <a:solidFill>
                  <a:srgbClr val="FFFFFF"/>
                </a:solidFill>
              </a:rPr>
              <a:t>Les districts spéciaux</a:t>
            </a:r>
          </a:p>
        </p:txBody>
      </p:sp>
      <p:sp>
        <p:nvSpPr>
          <p:cNvPr id="10" name="Content Placeholder 2">
            <a:extLst>
              <a:ext uri="{FF2B5EF4-FFF2-40B4-BE49-F238E27FC236}">
                <a16:creationId xmlns:a16="http://schemas.microsoft.com/office/drawing/2014/main" id="{BFDB4654-C602-4C6D-9464-9D90B7B77612}"/>
              </a:ext>
            </a:extLst>
          </p:cNvPr>
          <p:cNvSpPr txBox="1">
            <a:spLocks/>
          </p:cNvSpPr>
          <p:nvPr>
            <p:custDataLst>
              <p:tags r:id="rId3"/>
            </p:custDataLst>
          </p:nvPr>
        </p:nvSpPr>
        <p:spPr>
          <a:xfrm>
            <a:off x="4053349" y="1825625"/>
            <a:ext cx="753888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lnSpc>
                <a:spcPct val="110000"/>
              </a:lnSpc>
              <a:spcAft>
                <a:spcPts val="600"/>
              </a:spcAft>
              <a:buFont typeface="+mj-lt"/>
              <a:buAutoNum type="arabicPeriod"/>
            </a:pPr>
            <a:r>
              <a:rPr lang="fr-CA" sz="2800" dirty="0">
                <a:solidFill>
                  <a:srgbClr val="FFFFFF"/>
                </a:solidFill>
              </a:rPr>
              <a:t>Parlement et boulevard de la Confédération  </a:t>
            </a:r>
          </a:p>
          <a:p>
            <a:pPr marL="914400" lvl="1" indent="-457200">
              <a:lnSpc>
                <a:spcPct val="110000"/>
              </a:lnSpc>
              <a:spcAft>
                <a:spcPts val="600"/>
              </a:spcAft>
              <a:buFont typeface="+mj-lt"/>
              <a:buAutoNum type="arabicPeriod"/>
            </a:pPr>
            <a:r>
              <a:rPr lang="fr-CA" sz="2800" dirty="0">
                <a:solidFill>
                  <a:srgbClr val="FFFFFF"/>
                </a:solidFill>
              </a:rPr>
              <a:t>Marché By </a:t>
            </a:r>
          </a:p>
          <a:p>
            <a:pPr marL="914400" lvl="1" indent="-457200">
              <a:lnSpc>
                <a:spcPct val="110000"/>
              </a:lnSpc>
              <a:spcAft>
                <a:spcPts val="600"/>
              </a:spcAft>
              <a:buFont typeface="+mj-lt"/>
              <a:buAutoNum type="arabicPeriod"/>
            </a:pPr>
            <a:r>
              <a:rPr lang="fr-CA" sz="2800" dirty="0">
                <a:solidFill>
                  <a:srgbClr val="FFFFFF"/>
                </a:solidFill>
              </a:rPr>
              <a:t>Canal Rideau </a:t>
            </a:r>
          </a:p>
          <a:p>
            <a:pPr marL="914400" lvl="1" indent="-457200">
              <a:lnSpc>
                <a:spcPct val="110000"/>
              </a:lnSpc>
              <a:spcAft>
                <a:spcPts val="600"/>
              </a:spcAft>
              <a:buFont typeface="+mj-lt"/>
              <a:buAutoNum type="arabicPeriod"/>
            </a:pPr>
            <a:r>
              <a:rPr lang="fr-CA" sz="2800" dirty="0">
                <a:solidFill>
                  <a:srgbClr val="FFFFFF"/>
                </a:solidFill>
              </a:rPr>
              <a:t>Îles de la rivière des Outaouais</a:t>
            </a:r>
          </a:p>
          <a:p>
            <a:pPr marL="914400" lvl="1" indent="-457200">
              <a:lnSpc>
                <a:spcPct val="110000"/>
              </a:lnSpc>
              <a:spcAft>
                <a:spcPts val="600"/>
              </a:spcAft>
              <a:buFont typeface="+mj-lt"/>
              <a:buAutoNum type="arabicPeriod"/>
            </a:pPr>
            <a:r>
              <a:rPr lang="fr-CA" sz="2800" dirty="0">
                <a:solidFill>
                  <a:srgbClr val="FFFFFF"/>
                </a:solidFill>
              </a:rPr>
              <a:t>Parc Lansdowne </a:t>
            </a:r>
          </a:p>
          <a:p>
            <a:pPr marL="914400" lvl="1" indent="-457200">
              <a:lnSpc>
                <a:spcPct val="110000"/>
              </a:lnSpc>
              <a:spcAft>
                <a:spcPts val="600"/>
              </a:spcAft>
              <a:buFont typeface="+mj-lt"/>
              <a:buAutoNum type="arabicPeriod"/>
            </a:pPr>
            <a:r>
              <a:rPr lang="fr-CA" sz="2800" dirty="0" err="1">
                <a:solidFill>
                  <a:srgbClr val="FFFFFF"/>
                </a:solidFill>
              </a:rPr>
              <a:t>Kanata</a:t>
            </a:r>
            <a:r>
              <a:rPr lang="fr-CA" sz="2800" dirty="0">
                <a:solidFill>
                  <a:srgbClr val="FFFFFF"/>
                </a:solidFill>
              </a:rPr>
              <a:t>-Nord</a:t>
            </a:r>
          </a:p>
          <a:p>
            <a:pPr marL="914400" lvl="1" indent="-457200">
              <a:lnSpc>
                <a:spcPct val="110000"/>
              </a:lnSpc>
              <a:spcAft>
                <a:spcPts val="600"/>
              </a:spcAft>
              <a:buFont typeface="+mj-lt"/>
              <a:buAutoNum type="arabicPeriod"/>
            </a:pPr>
            <a:r>
              <a:rPr lang="fr-CA" sz="2800" dirty="0">
                <a:solidFill>
                  <a:srgbClr val="FFFFFF"/>
                </a:solidFill>
              </a:rPr>
              <a:t>Aéroport international d’Ottawa</a:t>
            </a:r>
          </a:p>
        </p:txBody>
      </p:sp>
      <p:pic>
        <p:nvPicPr>
          <p:cNvPr id="2" name="Picture 1">
            <a:extLst>
              <a:ext uri="{FF2B5EF4-FFF2-40B4-BE49-F238E27FC236}">
                <a16:creationId xmlns:a16="http://schemas.microsoft.com/office/drawing/2014/main" id="{F137A945-DA1D-4957-B3DD-46B74B727FF6}"/>
              </a:ext>
            </a:extLst>
          </p:cNvPr>
          <p:cNvPicPr>
            <a:picLocks noChangeAspect="1"/>
          </p:cNvPicPr>
          <p:nvPr>
            <p:custDataLst>
              <p:tags r:id="rId4"/>
            </p:custDataLst>
          </p:nvPr>
        </p:nvPicPr>
        <p:blipFill rotWithShape="1">
          <a:blip r:embed="rId9" cstate="email">
            <a:extLst>
              <a:ext uri="{28A0092B-C50C-407E-A947-70E740481C1C}">
                <a14:useLocalDpi xmlns:a14="http://schemas.microsoft.com/office/drawing/2010/main"/>
              </a:ext>
            </a:extLst>
          </a:blip>
          <a:srcRect/>
          <a:stretch/>
        </p:blipFill>
        <p:spPr>
          <a:xfrm>
            <a:off x="0" y="0"/>
            <a:ext cx="3432175" cy="6858000"/>
          </a:xfrm>
          <a:prstGeom prst="rect">
            <a:avLst/>
          </a:prstGeom>
        </p:spPr>
      </p:pic>
      <p:sp>
        <p:nvSpPr>
          <p:cNvPr id="3" name="AutoShape 4" descr="V07_Main-Street_0.jpg (1347Ã808)">
            <a:extLst>
              <a:ext uri="{FF2B5EF4-FFF2-40B4-BE49-F238E27FC236}">
                <a16:creationId xmlns:a16="http://schemas.microsoft.com/office/drawing/2014/main" id="{600284B2-0F7A-42E1-99DC-5DB9A1B1478A}"/>
              </a:ext>
            </a:extLst>
          </p:cNvPr>
          <p:cNvSpPr>
            <a:spLocks noChangeAspect="1" noChangeArrowheads="1"/>
          </p:cNvSpPr>
          <p:nvPr>
            <p:custDataLst>
              <p:tags r:id="rId5"/>
            </p:custDataLst>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137982451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967AEF2-F488-4BBB-9C52-23E63600F2D4}"/>
              </a:ext>
            </a:extLst>
          </p:cNvPr>
          <p:cNvSpPr txBox="1">
            <a:spLocks/>
          </p:cNvSpPr>
          <p:nvPr>
            <p:custDataLst>
              <p:tags r:id="rId1"/>
            </p:custDataLst>
          </p:nvPr>
        </p:nvSpPr>
        <p:spPr>
          <a:xfrm>
            <a:off x="3905866" y="365125"/>
            <a:ext cx="76863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4000" spc="600" dirty="0"/>
              <a:t>Les politiques du district spécial du marché By</a:t>
            </a:r>
          </a:p>
        </p:txBody>
      </p:sp>
      <p:sp>
        <p:nvSpPr>
          <p:cNvPr id="10" name="Content Placeholder 2">
            <a:extLst>
              <a:ext uri="{FF2B5EF4-FFF2-40B4-BE49-F238E27FC236}">
                <a16:creationId xmlns:a16="http://schemas.microsoft.com/office/drawing/2014/main" id="{BFDB4654-C602-4C6D-9464-9D90B7B77612}"/>
              </a:ext>
            </a:extLst>
          </p:cNvPr>
          <p:cNvSpPr txBox="1">
            <a:spLocks/>
          </p:cNvSpPr>
          <p:nvPr>
            <p:custDataLst>
              <p:tags r:id="rId2"/>
            </p:custDataLst>
          </p:nvPr>
        </p:nvSpPr>
        <p:spPr>
          <a:xfrm>
            <a:off x="4053349" y="1825625"/>
            <a:ext cx="753888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10000"/>
              </a:lnSpc>
              <a:spcAft>
                <a:spcPts val="1800"/>
              </a:spcAft>
              <a:buAutoNum type="arabicParenR"/>
            </a:pPr>
            <a:r>
              <a:rPr lang="fr-CA" sz="1600" dirty="0"/>
              <a:t>Transformer le marché By pour en faire un environnement donnant la priorité aux piétons dans le cadre de la mise en œuvre du Plan du domaine public du marché By.</a:t>
            </a:r>
          </a:p>
          <a:p>
            <a:pPr marL="514350" indent="-514350">
              <a:lnSpc>
                <a:spcPct val="110000"/>
              </a:lnSpc>
              <a:spcAft>
                <a:spcPts val="1800"/>
              </a:spcAft>
              <a:buAutoNum type="arabicParenR"/>
            </a:pPr>
            <a:r>
              <a:rPr lang="fr-CA" sz="1600" dirty="0"/>
              <a:t>Promouvoir, dans le marché By, la diversité de la vie culturelle et nocturne et des activités commerciales pour favoriser le bon voisinage des établissements du marché. </a:t>
            </a:r>
          </a:p>
          <a:p>
            <a:pPr marL="514350" indent="-514350">
              <a:lnSpc>
                <a:spcPct val="110000"/>
              </a:lnSpc>
              <a:spcAft>
                <a:spcPts val="1800"/>
              </a:spcAft>
              <a:buAutoNum type="arabicParenR"/>
            </a:pPr>
            <a:r>
              <a:rPr lang="fr-CA" sz="1600" dirty="0"/>
              <a:t>Étayer le rôle important de ce secteur, miroir du patrimoine culturel d’Ottawa et du Canada.</a:t>
            </a:r>
          </a:p>
          <a:p>
            <a:pPr marL="514350" indent="-514350">
              <a:lnSpc>
                <a:spcPct val="110000"/>
              </a:lnSpc>
              <a:spcAft>
                <a:spcPts val="1800"/>
              </a:spcAft>
              <a:buAutoNum type="arabicParenR"/>
            </a:pPr>
            <a:r>
              <a:rPr lang="fr-CA" sz="1600" dirty="0"/>
              <a:t>Se pencher sur les occasions d’aménager de nouvelles esplanades urbaines, de nouvelles cours-jardins et de nouveaux espaces publics du domaine privé quand les propriétés sont réaménagées.</a:t>
            </a:r>
          </a:p>
          <a:p>
            <a:pPr marL="514350" indent="-514350">
              <a:lnSpc>
                <a:spcPct val="110000"/>
              </a:lnSpc>
              <a:spcAft>
                <a:spcPts val="1800"/>
              </a:spcAft>
              <a:buAutoNum type="arabicParenR"/>
            </a:pPr>
            <a:r>
              <a:rPr lang="fr-CA" sz="1600" dirty="0"/>
              <a:t>Solidifier les liaisons avec les quartiers environnants.</a:t>
            </a:r>
          </a:p>
          <a:p>
            <a:pPr marL="514350" indent="-514350">
              <a:lnSpc>
                <a:spcPct val="110000"/>
              </a:lnSpc>
              <a:spcAft>
                <a:spcPts val="1800"/>
              </a:spcAft>
              <a:buAutoNum type="arabicParenR"/>
            </a:pPr>
            <a:endParaRPr lang="fr-CA" sz="1000" dirty="0"/>
          </a:p>
          <a:p>
            <a:pPr marL="514350" indent="-514350">
              <a:lnSpc>
                <a:spcPct val="110000"/>
              </a:lnSpc>
              <a:spcAft>
                <a:spcPts val="1800"/>
              </a:spcAft>
              <a:buAutoNum type="arabicParenR"/>
            </a:pPr>
            <a:endParaRPr lang="fr-CA" sz="1000" dirty="0"/>
          </a:p>
        </p:txBody>
      </p:sp>
      <p:sp>
        <p:nvSpPr>
          <p:cNvPr id="3" name="AutoShape 4" descr="V07_Main-Street_0.jpg (1347Ã808)">
            <a:extLst>
              <a:ext uri="{FF2B5EF4-FFF2-40B4-BE49-F238E27FC236}">
                <a16:creationId xmlns:a16="http://schemas.microsoft.com/office/drawing/2014/main" id="{600284B2-0F7A-42E1-99DC-5DB9A1B1478A}"/>
              </a:ext>
            </a:extLst>
          </p:cNvPr>
          <p:cNvSpPr>
            <a:spLocks noChangeAspect="1" noChangeArrowheads="1"/>
          </p:cNvSpPr>
          <p:nvPr>
            <p:custDataLst>
              <p:tags r:id="rId3"/>
            </p:custDataLst>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6" name="Picture 5">
            <a:extLst>
              <a:ext uri="{FF2B5EF4-FFF2-40B4-BE49-F238E27FC236}">
                <a16:creationId xmlns:a16="http://schemas.microsoft.com/office/drawing/2014/main" id="{18CCD446-C500-4F5B-8D8D-DE49DBAD47D2}"/>
              </a:ext>
            </a:extLst>
          </p:cNvPr>
          <p:cNvPicPr>
            <a:picLocks noChangeAspect="1"/>
          </p:cNvPicPr>
          <p:nvPr>
            <p:custDataLst>
              <p:tags r:id="rId4"/>
            </p:custDataLst>
          </p:nvPr>
        </p:nvPicPr>
        <p:blipFill rotWithShape="1">
          <a:blip r:embed="rId7" cstate="email">
            <a:extLst>
              <a:ext uri="{28A0092B-C50C-407E-A947-70E740481C1C}">
                <a14:useLocalDpi xmlns:a14="http://schemas.microsoft.com/office/drawing/2010/main"/>
              </a:ext>
            </a:extLst>
          </a:blip>
          <a:srcRect/>
          <a:stretch/>
        </p:blipFill>
        <p:spPr>
          <a:xfrm>
            <a:off x="0" y="0"/>
            <a:ext cx="3657600" cy="6852863"/>
          </a:xfrm>
          <a:prstGeom prst="rect">
            <a:avLst/>
          </a:prstGeom>
        </p:spPr>
      </p:pic>
    </p:spTree>
    <p:extLst>
      <p:ext uri="{BB962C8B-B14F-4D97-AF65-F5344CB8AC3E}">
        <p14:creationId xmlns:p14="http://schemas.microsoft.com/office/powerpoint/2010/main" val="308469889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967AEF2-F488-4BBB-9C52-23E63600F2D4}"/>
              </a:ext>
            </a:extLst>
          </p:cNvPr>
          <p:cNvSpPr txBox="1">
            <a:spLocks/>
          </p:cNvSpPr>
          <p:nvPr>
            <p:custDataLst>
              <p:tags r:id="rId1"/>
            </p:custDataLst>
          </p:nvPr>
        </p:nvSpPr>
        <p:spPr>
          <a:xfrm>
            <a:off x="3905866" y="365125"/>
            <a:ext cx="7686366" cy="132556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4000" spc="600" dirty="0"/>
              <a:t>Les politiques du district spécial du Parlement et du boulevard de la Confédération</a:t>
            </a:r>
          </a:p>
        </p:txBody>
      </p:sp>
      <p:sp>
        <p:nvSpPr>
          <p:cNvPr id="10" name="Content Placeholder 2">
            <a:extLst>
              <a:ext uri="{FF2B5EF4-FFF2-40B4-BE49-F238E27FC236}">
                <a16:creationId xmlns:a16="http://schemas.microsoft.com/office/drawing/2014/main" id="{BFDB4654-C602-4C6D-9464-9D90B7B77612}"/>
              </a:ext>
            </a:extLst>
          </p:cNvPr>
          <p:cNvSpPr txBox="1">
            <a:spLocks/>
          </p:cNvSpPr>
          <p:nvPr>
            <p:custDataLst>
              <p:tags r:id="rId2"/>
            </p:custDataLst>
          </p:nvPr>
        </p:nvSpPr>
        <p:spPr>
          <a:xfrm>
            <a:off x="4053349" y="1825625"/>
            <a:ext cx="753888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10000"/>
              </a:lnSpc>
              <a:spcAft>
                <a:spcPts val="1800"/>
              </a:spcAft>
              <a:buAutoNum type="arabicParenR"/>
            </a:pPr>
            <a:r>
              <a:rPr lang="fr-CA" sz="1800" dirty="0"/>
              <a:t>Protéger les symboles nationaux.</a:t>
            </a:r>
          </a:p>
          <a:p>
            <a:pPr marL="514350" indent="-514350">
              <a:lnSpc>
                <a:spcPct val="110000"/>
              </a:lnSpc>
              <a:spcAft>
                <a:spcPts val="1800"/>
              </a:spcAft>
              <a:buAutoNum type="arabicParenR"/>
            </a:pPr>
            <a:r>
              <a:rPr lang="fr-CA" sz="1800" dirty="0"/>
              <a:t>Transformer l’intersection de la rue Rideau, de la promenade Sussex, de l’avenue Mackenzie et de la rue Wellington pour en faire un lieu de rassemblement citoyen.</a:t>
            </a:r>
          </a:p>
          <a:p>
            <a:pPr marL="514350" indent="-514350">
              <a:lnSpc>
                <a:spcPct val="110000"/>
              </a:lnSpc>
              <a:spcAft>
                <a:spcPts val="1800"/>
              </a:spcAft>
              <a:buAutoNum type="arabicParenR"/>
            </a:pPr>
            <a:r>
              <a:rPr lang="fr-CA" sz="1800" dirty="0"/>
              <a:t>Fortifier le caractère du XIX</a:t>
            </a:r>
            <a:r>
              <a:rPr lang="fr-CA" sz="1800" baseline="30000" dirty="0"/>
              <a:t>e</a:t>
            </a:r>
            <a:r>
              <a:rPr lang="fr-CA" sz="1800" dirty="0"/>
              <a:t> siècle du boulevard de la Confédération. </a:t>
            </a:r>
          </a:p>
          <a:p>
            <a:pPr marL="514350" indent="-514350">
              <a:lnSpc>
                <a:spcPct val="110000"/>
              </a:lnSpc>
              <a:spcAft>
                <a:spcPts val="1800"/>
              </a:spcAft>
              <a:buAutoNum type="arabicParenR"/>
            </a:pPr>
            <a:r>
              <a:rPr lang="fr-CA" sz="1800" dirty="0"/>
              <a:t>Définir le liséré des rues grâce aux bâtiments qui encadreront la voie publique pour rehausser le caractère urbain du quartier. </a:t>
            </a:r>
          </a:p>
        </p:txBody>
      </p:sp>
      <p:sp>
        <p:nvSpPr>
          <p:cNvPr id="3" name="AutoShape 4" descr="V07_Main-Street_0.jpg (1347Ã808)">
            <a:extLst>
              <a:ext uri="{FF2B5EF4-FFF2-40B4-BE49-F238E27FC236}">
                <a16:creationId xmlns:a16="http://schemas.microsoft.com/office/drawing/2014/main" id="{600284B2-0F7A-42E1-99DC-5DB9A1B1478A}"/>
              </a:ext>
            </a:extLst>
          </p:cNvPr>
          <p:cNvSpPr>
            <a:spLocks noChangeAspect="1" noChangeArrowheads="1"/>
          </p:cNvSpPr>
          <p:nvPr>
            <p:custDataLst>
              <p:tags r:id="rId3"/>
            </p:custDataLst>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 name="Picture 1">
            <a:extLst>
              <a:ext uri="{FF2B5EF4-FFF2-40B4-BE49-F238E27FC236}">
                <a16:creationId xmlns:a16="http://schemas.microsoft.com/office/drawing/2014/main" id="{BE04FCD3-0F13-431D-9045-BDB30C38DC59}"/>
              </a:ext>
            </a:extLst>
          </p:cNvPr>
          <p:cNvPicPr>
            <a:picLocks noChangeAspect="1"/>
          </p:cNvPicPr>
          <p:nvPr>
            <p:custDataLst>
              <p:tags r:id="rId4"/>
            </p:custDataLst>
          </p:nvPr>
        </p:nvPicPr>
        <p:blipFill rotWithShape="1">
          <a:blip r:embed="rId7"/>
          <a:srcRect l="34886"/>
          <a:stretch/>
        </p:blipFill>
        <p:spPr>
          <a:xfrm>
            <a:off x="0" y="0"/>
            <a:ext cx="3778373" cy="6875463"/>
          </a:xfrm>
          <a:prstGeom prst="rect">
            <a:avLst/>
          </a:prstGeom>
        </p:spPr>
      </p:pic>
    </p:spTree>
    <p:extLst>
      <p:ext uri="{BB962C8B-B14F-4D97-AF65-F5344CB8AC3E}">
        <p14:creationId xmlns:p14="http://schemas.microsoft.com/office/powerpoint/2010/main" val="239969408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4">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967AEF2-F488-4BBB-9C52-23E63600F2D4}"/>
              </a:ext>
            </a:extLst>
          </p:cNvPr>
          <p:cNvSpPr txBox="1">
            <a:spLocks/>
          </p:cNvSpPr>
          <p:nvPr>
            <p:custDataLst>
              <p:tags r:id="rId2"/>
            </p:custDataLst>
          </p:nvPr>
        </p:nvSpPr>
        <p:spPr>
          <a:xfrm>
            <a:off x="838199" y="548464"/>
            <a:ext cx="3807187" cy="22280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fr-CA" sz="4000" spc="600" dirty="0"/>
              <a:t>Les couloirs</a:t>
            </a:r>
          </a:p>
        </p:txBody>
      </p:sp>
      <p:sp>
        <p:nvSpPr>
          <p:cNvPr id="10" name="Content Placeholder 2">
            <a:extLst>
              <a:ext uri="{FF2B5EF4-FFF2-40B4-BE49-F238E27FC236}">
                <a16:creationId xmlns:a16="http://schemas.microsoft.com/office/drawing/2014/main" id="{BFDB4654-C602-4C6D-9464-9D90B7B77612}"/>
              </a:ext>
            </a:extLst>
          </p:cNvPr>
          <p:cNvSpPr txBox="1">
            <a:spLocks/>
          </p:cNvSpPr>
          <p:nvPr>
            <p:custDataLst>
              <p:tags r:id="rId3"/>
            </p:custDataLst>
          </p:nvPr>
        </p:nvSpPr>
        <p:spPr>
          <a:xfrm>
            <a:off x="744354" y="2314970"/>
            <a:ext cx="5504046" cy="399456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fr-CA" sz="1800" dirty="0"/>
              <a:t>Rubans de la forme urbaine, utilisations polyvalentes et mobilité durable sur tout le territoire de la Ville; orientation du service d’autobus dans les rues menant aux stations ou traversant plusieurs quartiers.</a:t>
            </a:r>
          </a:p>
          <a:p>
            <a:pPr>
              <a:spcAft>
                <a:spcPts val="1800"/>
              </a:spcAft>
            </a:pPr>
            <a:r>
              <a:rPr lang="fr-CA" sz="1800" b="1" dirty="0"/>
              <a:t>Fonction : </a:t>
            </a:r>
            <a:r>
              <a:rPr lang="fr-CA" sz="1800" dirty="0"/>
              <a:t>Constituer le point de mire des services journaliers et hebdomadaires, des commerces de détail et de l’animation puisqu’il s’agit de l’un des principaux éléments des quartiers où tout est à 15 minutes.</a:t>
            </a:r>
          </a:p>
          <a:p>
            <a:pPr>
              <a:spcAft>
                <a:spcPts val="1800"/>
              </a:spcAft>
            </a:pPr>
            <a:r>
              <a:rPr lang="fr-CA" sz="1800" b="1" dirty="0"/>
              <a:t>Forme : </a:t>
            </a:r>
            <a:r>
              <a:rPr lang="fr-CA" sz="1800" dirty="0"/>
              <a:t>Bâtiments de faible ou de moyenne hauteur; il pourrait y avoir des hauteurs minimums; au plus 12 étages dans le cœur du centre-ville si la parcelle est assez vaste.</a:t>
            </a:r>
          </a:p>
          <a:p>
            <a:pPr>
              <a:spcAft>
                <a:spcPts val="1800"/>
              </a:spcAft>
            </a:pPr>
            <a:r>
              <a:rPr lang="fr-CA" sz="1800" b="1" dirty="0"/>
              <a:t>Rue Rideau, rue Dalhousie, avenue Edward King et promenade Sussex</a:t>
            </a:r>
          </a:p>
        </p:txBody>
      </p:sp>
      <p:sp>
        <p:nvSpPr>
          <p:cNvPr id="3" name="AutoShape 4" descr="V07_Main-Street_0.jpg (1347Ã808)">
            <a:extLst>
              <a:ext uri="{FF2B5EF4-FFF2-40B4-BE49-F238E27FC236}">
                <a16:creationId xmlns:a16="http://schemas.microsoft.com/office/drawing/2014/main" id="{600284B2-0F7A-42E1-99DC-5DB9A1B1478A}"/>
              </a:ext>
            </a:extLst>
          </p:cNvPr>
          <p:cNvSpPr>
            <a:spLocks noChangeAspect="1" noChangeArrowheads="1"/>
          </p:cNvSpPr>
          <p:nvPr>
            <p:custDataLst>
              <p:tags r:id="rId4"/>
            </p:custDataLst>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5" name="Picture 4">
            <a:extLst>
              <a:ext uri="{FF2B5EF4-FFF2-40B4-BE49-F238E27FC236}">
                <a16:creationId xmlns:a16="http://schemas.microsoft.com/office/drawing/2014/main" id="{537EE013-AE05-41CD-9C65-2D0BF759CAD5}"/>
              </a:ext>
            </a:extLst>
          </p:cNvPr>
          <p:cNvPicPr>
            <a:picLocks noChangeAspect="1"/>
          </p:cNvPicPr>
          <p:nvPr>
            <p:custDataLst>
              <p:tags r:id="rId5"/>
            </p:custDataLst>
          </p:nvPr>
        </p:nvPicPr>
        <p:blipFill rotWithShape="1">
          <a:blip r:embed="rId8" cstate="email">
            <a:extLst>
              <a:ext uri="{28A0092B-C50C-407E-A947-70E740481C1C}">
                <a14:useLocalDpi xmlns:a14="http://schemas.microsoft.com/office/drawing/2010/main"/>
              </a:ext>
            </a:extLst>
          </a:blip>
          <a:srcRect/>
          <a:stretch/>
        </p:blipFill>
        <p:spPr>
          <a:xfrm>
            <a:off x="6747776" y="0"/>
            <a:ext cx="5441175" cy="6858000"/>
          </a:xfrm>
          <a:prstGeom prst="rect">
            <a:avLst/>
          </a:prstGeom>
        </p:spPr>
      </p:pic>
    </p:spTree>
    <p:extLst>
      <p:ext uri="{BB962C8B-B14F-4D97-AF65-F5344CB8AC3E}">
        <p14:creationId xmlns:p14="http://schemas.microsoft.com/office/powerpoint/2010/main" val="104675541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967AEF2-F488-4BBB-9C52-23E63600F2D4}"/>
              </a:ext>
            </a:extLst>
          </p:cNvPr>
          <p:cNvSpPr txBox="1">
            <a:spLocks/>
          </p:cNvSpPr>
          <p:nvPr>
            <p:custDataLst>
              <p:tags r:id="rId1"/>
            </p:custDataLst>
          </p:nvPr>
        </p:nvSpPr>
        <p:spPr>
          <a:xfrm>
            <a:off x="3905866" y="365125"/>
            <a:ext cx="76863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4000" spc="600" dirty="0"/>
              <a:t>Les quartiers</a:t>
            </a:r>
          </a:p>
        </p:txBody>
      </p:sp>
      <p:sp>
        <p:nvSpPr>
          <p:cNvPr id="10" name="Content Placeholder 2">
            <a:extLst>
              <a:ext uri="{FF2B5EF4-FFF2-40B4-BE49-F238E27FC236}">
                <a16:creationId xmlns:a16="http://schemas.microsoft.com/office/drawing/2014/main" id="{BFDB4654-C602-4C6D-9464-9D90B7B77612}"/>
              </a:ext>
            </a:extLst>
          </p:cNvPr>
          <p:cNvSpPr txBox="1">
            <a:spLocks/>
          </p:cNvSpPr>
          <p:nvPr>
            <p:custDataLst>
              <p:tags r:id="rId2"/>
            </p:custDataLst>
          </p:nvPr>
        </p:nvSpPr>
        <p:spPr>
          <a:xfrm>
            <a:off x="4053349" y="1825625"/>
            <a:ext cx="7538883" cy="435133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Aft>
                <a:spcPts val="1800"/>
              </a:spcAft>
            </a:pPr>
            <a:r>
              <a:rPr lang="fr-CA" dirty="0"/>
              <a:t>Quartiers où tout est à 15 minutes</a:t>
            </a:r>
          </a:p>
          <a:p>
            <a:pPr>
              <a:lnSpc>
                <a:spcPct val="110000"/>
              </a:lnSpc>
              <a:spcAft>
                <a:spcPts val="1800"/>
              </a:spcAft>
            </a:pPr>
            <a:r>
              <a:rPr lang="fr-CA" dirty="0"/>
              <a:t>Quartiers servis par le réseau d’autobus dans les rues, dans les couloirs et dans les stations de transport en commun rapide des carrefours</a:t>
            </a:r>
          </a:p>
          <a:p>
            <a:pPr>
              <a:lnSpc>
                <a:spcPct val="110000"/>
              </a:lnSpc>
              <a:spcAft>
                <a:spcPts val="1800"/>
              </a:spcAft>
            </a:pPr>
            <a:r>
              <a:rPr lang="fr-CA" b="1" dirty="0">
                <a:solidFill>
                  <a:srgbClr val="FFF2CC"/>
                </a:solidFill>
              </a:rPr>
              <a:t>Fonction :</a:t>
            </a:r>
            <a:r>
              <a:rPr lang="fr-CA" b="1" dirty="0"/>
              <a:t> </a:t>
            </a:r>
            <a:r>
              <a:rPr lang="fr-CA" dirty="0"/>
              <a:t>Lieux où habitent la plupart des résidents; collectivités complètes et diverses, servies localement par les carrefours, les couloirs mineurs ou les rues principales ou, en leur sein même, par un éventail complet de services et de commodités.</a:t>
            </a:r>
          </a:p>
          <a:p>
            <a:pPr>
              <a:lnSpc>
                <a:spcPct val="110000"/>
              </a:lnSpc>
              <a:spcAft>
                <a:spcPts val="1800"/>
              </a:spcAft>
            </a:pPr>
            <a:r>
              <a:rPr lang="fr-CA" b="1" dirty="0">
                <a:solidFill>
                  <a:srgbClr val="FFF2CC"/>
                </a:solidFill>
              </a:rPr>
              <a:t>Forme :</a:t>
            </a:r>
            <a:r>
              <a:rPr lang="fr-CA" b="1" dirty="0"/>
              <a:t> </a:t>
            </a:r>
            <a:r>
              <a:rPr lang="fr-CA" dirty="0"/>
              <a:t>Bâtiments de faible hauteur</a:t>
            </a:r>
          </a:p>
        </p:txBody>
      </p:sp>
      <p:sp>
        <p:nvSpPr>
          <p:cNvPr id="3" name="AutoShape 4" descr="V07_Main-Street_0.jpg (1347Ã808)">
            <a:extLst>
              <a:ext uri="{FF2B5EF4-FFF2-40B4-BE49-F238E27FC236}">
                <a16:creationId xmlns:a16="http://schemas.microsoft.com/office/drawing/2014/main" id="{600284B2-0F7A-42E1-99DC-5DB9A1B1478A}"/>
              </a:ext>
            </a:extLst>
          </p:cNvPr>
          <p:cNvSpPr>
            <a:spLocks noChangeAspect="1" noChangeArrowheads="1"/>
          </p:cNvSpPr>
          <p:nvPr>
            <p:custDataLst>
              <p:tags r:id="rId3"/>
            </p:custDataLst>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 name="AutoShape 2" descr="https://www.eltis.org/sites/default/files/photo/freiburg-96.jpg">
            <a:extLst>
              <a:ext uri="{FF2B5EF4-FFF2-40B4-BE49-F238E27FC236}">
                <a16:creationId xmlns:a16="http://schemas.microsoft.com/office/drawing/2014/main" id="{FE24932B-F63B-43FF-B315-632B364D5D35}"/>
              </a:ext>
            </a:extLst>
          </p:cNvPr>
          <p:cNvSpPr>
            <a:spLocks noChangeAspect="1" noChangeArrowheads="1"/>
          </p:cNvSpPr>
          <p:nvPr>
            <p:custDataLst>
              <p:tags r:id="rId4"/>
            </p:custDataLst>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 name="Picture 3">
            <a:extLst>
              <a:ext uri="{FF2B5EF4-FFF2-40B4-BE49-F238E27FC236}">
                <a16:creationId xmlns:a16="http://schemas.microsoft.com/office/drawing/2014/main" id="{325E4F64-0E21-4C32-BEA4-FD964EE3A46E}"/>
              </a:ext>
            </a:extLst>
          </p:cNvPr>
          <p:cNvPicPr>
            <a:picLocks noChangeAspect="1"/>
          </p:cNvPicPr>
          <p:nvPr>
            <p:custDataLst>
              <p:tags r:id="rId5"/>
            </p:custDataLst>
          </p:nvPr>
        </p:nvPicPr>
        <p:blipFill>
          <a:blip r:embed="rId8" cstate="email">
            <a:extLst>
              <a:ext uri="{28A0092B-C50C-407E-A947-70E740481C1C}">
                <a14:useLocalDpi xmlns:a14="http://schemas.microsoft.com/office/drawing/2010/main"/>
              </a:ext>
            </a:extLst>
          </a:blip>
          <a:stretch>
            <a:fillRect/>
          </a:stretch>
        </p:blipFill>
        <p:spPr>
          <a:xfrm>
            <a:off x="0" y="0"/>
            <a:ext cx="3681984" cy="6858000"/>
          </a:xfrm>
          <a:prstGeom prst="rect">
            <a:avLst/>
          </a:prstGeom>
        </p:spPr>
      </p:pic>
    </p:spTree>
    <p:extLst>
      <p:ext uri="{BB962C8B-B14F-4D97-AF65-F5344CB8AC3E}">
        <p14:creationId xmlns:p14="http://schemas.microsoft.com/office/powerpoint/2010/main" val="280244056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4">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967AEF2-F488-4BBB-9C52-23E63600F2D4}"/>
              </a:ext>
            </a:extLst>
          </p:cNvPr>
          <p:cNvSpPr txBox="1">
            <a:spLocks/>
          </p:cNvSpPr>
          <p:nvPr>
            <p:custDataLst>
              <p:tags r:id="rId2"/>
            </p:custDataLst>
          </p:nvPr>
        </p:nvSpPr>
        <p:spPr>
          <a:xfrm>
            <a:off x="943755" y="269495"/>
            <a:ext cx="9999690" cy="22280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fr-CA" sz="4000" spc="600" dirty="0">
                <a:solidFill>
                  <a:srgbClr val="FFFFFF"/>
                </a:solidFill>
              </a:rPr>
              <a:t>Les exigences de la politique propre au secteur</a:t>
            </a:r>
          </a:p>
        </p:txBody>
      </p:sp>
      <p:sp>
        <p:nvSpPr>
          <p:cNvPr id="10" name="Content Placeholder 2">
            <a:extLst>
              <a:ext uri="{FF2B5EF4-FFF2-40B4-BE49-F238E27FC236}">
                <a16:creationId xmlns:a16="http://schemas.microsoft.com/office/drawing/2014/main" id="{BFDB4654-C602-4C6D-9464-9D90B7B77612}"/>
              </a:ext>
            </a:extLst>
          </p:cNvPr>
          <p:cNvSpPr txBox="1">
            <a:spLocks/>
          </p:cNvSpPr>
          <p:nvPr>
            <p:custDataLst>
              <p:tags r:id="rId3"/>
            </p:custDataLst>
          </p:nvPr>
        </p:nvSpPr>
        <p:spPr>
          <a:xfrm>
            <a:off x="744353" y="2314970"/>
            <a:ext cx="11082885" cy="399456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fr-CA" sz="1800" dirty="0">
                <a:solidFill>
                  <a:srgbClr val="FFFFFF"/>
                </a:solidFill>
              </a:rPr>
              <a:t>La politique propre au secteur doit reposer sur la justification de la planification, qui comprend : </a:t>
            </a:r>
          </a:p>
          <a:p>
            <a:pPr>
              <a:spcAft>
                <a:spcPts val="1800"/>
              </a:spcAft>
            </a:pPr>
            <a:r>
              <a:rPr lang="fr-CA" sz="1800" dirty="0">
                <a:solidFill>
                  <a:srgbClr val="FFFFFF"/>
                </a:solidFill>
              </a:rPr>
              <a:t>un plan d’aménagement qui cadre avec les politiques sur l’esthétique urbaine du Plan officiel, en tenant compte de la transition avec les aménagements résidentiels de faible hauteur;</a:t>
            </a:r>
          </a:p>
          <a:p>
            <a:pPr>
              <a:spcAft>
                <a:spcPts val="1800"/>
              </a:spcAft>
            </a:pPr>
            <a:r>
              <a:rPr lang="fr-CA" sz="1800" dirty="0">
                <a:solidFill>
                  <a:srgbClr val="FFFFFF"/>
                </a:solidFill>
              </a:rPr>
              <a:t>la description des moyens grâce auxquels les projets d’aménagement favorisent les quartiers où tout est à 15 minutes de marche;</a:t>
            </a:r>
          </a:p>
          <a:p>
            <a:pPr>
              <a:spcAft>
                <a:spcPts val="1800"/>
              </a:spcAft>
            </a:pPr>
            <a:r>
              <a:rPr lang="fr-CA" sz="1800" dirty="0">
                <a:solidFill>
                  <a:srgbClr val="FFFFFF"/>
                </a:solidFill>
              </a:rPr>
              <a:t>une approche du logement qui respecte l’intention de la section 4.2 et qui comprend un volet consacré au logement abordable;</a:t>
            </a:r>
          </a:p>
          <a:p>
            <a:pPr>
              <a:spcAft>
                <a:spcPts val="1800"/>
              </a:spcAft>
            </a:pPr>
            <a:r>
              <a:rPr lang="fr-CA" sz="1800" dirty="0">
                <a:solidFill>
                  <a:srgbClr val="FFFFFF"/>
                </a:solidFill>
              </a:rPr>
              <a:t>un plan d’avant-projet du paysagement qui démontre que l’on conserve les arbres existants et que l’on plante de nouveaux arbres, en plus de respecter les politiques de la section 4.8; </a:t>
            </a:r>
          </a:p>
          <a:p>
            <a:pPr>
              <a:spcAft>
                <a:spcPts val="1800"/>
              </a:spcAft>
            </a:pPr>
            <a:r>
              <a:rPr lang="fr-CA" sz="1800" dirty="0">
                <a:solidFill>
                  <a:srgbClr val="FFFFFF"/>
                </a:solidFill>
              </a:rPr>
              <a:t>le recensement des lieux, des superficies, des formes et des fonctions des parcs projetés.</a:t>
            </a:r>
          </a:p>
        </p:txBody>
      </p:sp>
      <p:sp>
        <p:nvSpPr>
          <p:cNvPr id="3" name="AutoShape 4" descr="V07_Main-Street_0.jpg (1347Ã808)">
            <a:extLst>
              <a:ext uri="{FF2B5EF4-FFF2-40B4-BE49-F238E27FC236}">
                <a16:creationId xmlns:a16="http://schemas.microsoft.com/office/drawing/2014/main" id="{600284B2-0F7A-42E1-99DC-5DB9A1B1478A}"/>
              </a:ext>
            </a:extLst>
          </p:cNvPr>
          <p:cNvSpPr>
            <a:spLocks noChangeAspect="1" noChangeArrowheads="1"/>
          </p:cNvSpPr>
          <p:nvPr>
            <p:custDataLst>
              <p:tags r:id="rId4"/>
            </p:custDataLst>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151740017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26B4B-9C7C-470C-B7C3-CFF21469BE5A}"/>
              </a:ext>
            </a:extLst>
          </p:cNvPr>
          <p:cNvSpPr>
            <a:spLocks noGrp="1"/>
          </p:cNvSpPr>
          <p:nvPr>
            <p:ph type="title"/>
            <p:custDataLst>
              <p:tags r:id="rId1"/>
            </p:custDataLst>
          </p:nvPr>
        </p:nvSpPr>
        <p:spPr>
          <a:xfrm>
            <a:off x="3233057" y="365125"/>
            <a:ext cx="8958943" cy="1325563"/>
          </a:xfrm>
        </p:spPr>
        <p:txBody>
          <a:bodyPr>
            <a:normAutofit/>
          </a:bodyPr>
          <a:lstStyle/>
          <a:p>
            <a:r>
              <a:rPr lang="fr-CA" sz="4000" b="1" spc="600" noProof="0" dirty="0"/>
              <a:t>Aperçu de l’exposé</a:t>
            </a:r>
          </a:p>
        </p:txBody>
      </p:sp>
      <p:sp>
        <p:nvSpPr>
          <p:cNvPr id="3" name="Content Placeholder 2">
            <a:extLst>
              <a:ext uri="{FF2B5EF4-FFF2-40B4-BE49-F238E27FC236}">
                <a16:creationId xmlns:a16="http://schemas.microsoft.com/office/drawing/2014/main" id="{79BAAD7E-A778-4504-8B46-23D5E5D3E02C}"/>
              </a:ext>
            </a:extLst>
          </p:cNvPr>
          <p:cNvSpPr>
            <a:spLocks noGrp="1"/>
          </p:cNvSpPr>
          <p:nvPr>
            <p:ph idx="1"/>
            <p:custDataLst>
              <p:tags r:id="rId2"/>
            </p:custDataLst>
          </p:nvPr>
        </p:nvSpPr>
        <p:spPr>
          <a:xfrm>
            <a:off x="3808934" y="1696229"/>
            <a:ext cx="7906279" cy="3933491"/>
          </a:xfrm>
        </p:spPr>
        <p:txBody>
          <a:bodyPr vert="horz" lIns="91440" tIns="45720" rIns="91440" bIns="45720" rtlCol="0" anchor="t">
            <a:normAutofit/>
          </a:bodyPr>
          <a:lstStyle/>
          <a:p>
            <a:pPr>
              <a:lnSpc>
                <a:spcPct val="110000"/>
              </a:lnSpc>
              <a:spcBef>
                <a:spcPts val="1800"/>
              </a:spcBef>
            </a:pPr>
            <a:r>
              <a:rPr lang="fr-CA" noProof="0" dirty="0"/>
              <a:t>Aperçu </a:t>
            </a:r>
            <a:r>
              <a:rPr lang="fr-CA" dirty="0"/>
              <a:t>d</a:t>
            </a:r>
            <a:r>
              <a:rPr lang="fr-CA" noProof="0" dirty="0"/>
              <a:t>e la version provisoire du Plan officiel</a:t>
            </a:r>
            <a:endParaRPr lang="fr-CA" noProof="0" dirty="0">
              <a:solidFill>
                <a:srgbClr val="00B050"/>
              </a:solidFill>
            </a:endParaRPr>
          </a:p>
          <a:p>
            <a:pPr>
              <a:lnSpc>
                <a:spcPct val="110000"/>
              </a:lnSpc>
              <a:spcBef>
                <a:spcPts val="1800"/>
              </a:spcBef>
            </a:pPr>
            <a:r>
              <a:rPr lang="fr-CA" dirty="0">
                <a:solidFill>
                  <a:srgbClr val="FFFFFF"/>
                </a:solidFill>
              </a:rPr>
              <a:t>Les p</a:t>
            </a:r>
            <a:r>
              <a:rPr lang="fr-CA" noProof="0" dirty="0" err="1">
                <a:solidFill>
                  <a:srgbClr val="FFFFFF"/>
                </a:solidFill>
              </a:rPr>
              <a:t>olitiques</a:t>
            </a:r>
            <a:r>
              <a:rPr lang="fr-CA" dirty="0">
                <a:solidFill>
                  <a:srgbClr val="FFFFFF"/>
                </a:solidFill>
              </a:rPr>
              <a:t> d’intérêt particulier pour la </a:t>
            </a:r>
            <a:r>
              <a:rPr lang="fr-CA" dirty="0">
                <a:effectLst/>
                <a:latin typeface="TorontoSubwayW01-Bold" panose="020B0602020203020304"/>
                <a:ea typeface="Calibri" panose="020F0502020204030204" pitchFamily="34" charset="0"/>
                <a:cs typeface="Times New Roman" panose="02020603050405020304" pitchFamily="18" charset="0"/>
              </a:rPr>
              <a:t>Basse‑Ville</a:t>
            </a:r>
            <a:r>
              <a:rPr lang="fr-CA" noProof="0" dirty="0">
                <a:solidFill>
                  <a:srgbClr val="FFFFFF"/>
                </a:solidFill>
              </a:rPr>
              <a:t> et le marché By</a:t>
            </a:r>
          </a:p>
          <a:p>
            <a:pPr>
              <a:lnSpc>
                <a:spcPct val="110000"/>
              </a:lnSpc>
              <a:spcBef>
                <a:spcPts val="1800"/>
              </a:spcBef>
            </a:pPr>
            <a:r>
              <a:rPr lang="fr-CA" dirty="0">
                <a:solidFill>
                  <a:srgbClr val="FFFFFF"/>
                </a:solidFill>
              </a:rPr>
              <a:t>Les p</a:t>
            </a:r>
            <a:r>
              <a:rPr lang="fr-CA" noProof="0" dirty="0" err="1">
                <a:solidFill>
                  <a:srgbClr val="FFFFFF"/>
                </a:solidFill>
              </a:rPr>
              <a:t>rochaines</a:t>
            </a:r>
            <a:r>
              <a:rPr lang="fr-CA" noProof="0" dirty="0">
                <a:solidFill>
                  <a:srgbClr val="FFFFFF"/>
                </a:solidFill>
              </a:rPr>
              <a:t> étapes</a:t>
            </a:r>
          </a:p>
          <a:p>
            <a:pPr>
              <a:lnSpc>
                <a:spcPct val="110000"/>
              </a:lnSpc>
              <a:spcBef>
                <a:spcPts val="1800"/>
              </a:spcBef>
            </a:pPr>
            <a:r>
              <a:rPr lang="fr-CA" noProof="0" dirty="0">
                <a:solidFill>
                  <a:srgbClr val="FFFFFF"/>
                </a:solidFill>
              </a:rPr>
              <a:t>Questions</a:t>
            </a:r>
          </a:p>
          <a:p>
            <a:pPr>
              <a:lnSpc>
                <a:spcPct val="110000"/>
              </a:lnSpc>
              <a:spcBef>
                <a:spcPts val="1800"/>
              </a:spcBef>
            </a:pPr>
            <a:endParaRPr lang="fr-CA" sz="2400" noProof="0" dirty="0">
              <a:solidFill>
                <a:srgbClr val="FFFF00"/>
              </a:solidFill>
            </a:endParaRPr>
          </a:p>
        </p:txBody>
      </p:sp>
      <p:grpSp>
        <p:nvGrpSpPr>
          <p:cNvPr id="4" name="Group 3">
            <a:extLst>
              <a:ext uri="{FF2B5EF4-FFF2-40B4-BE49-F238E27FC236}">
                <a16:creationId xmlns:a16="http://schemas.microsoft.com/office/drawing/2014/main" id="{7D99C4A5-550F-47D8-A5BD-BF407AC34113}"/>
              </a:ext>
            </a:extLst>
          </p:cNvPr>
          <p:cNvGrpSpPr/>
          <p:nvPr>
            <p:custDataLst>
              <p:tags r:id="rId3"/>
            </p:custDataLst>
          </p:nvPr>
        </p:nvGrpSpPr>
        <p:grpSpPr>
          <a:xfrm>
            <a:off x="-3484639" y="0"/>
            <a:ext cx="6969277" cy="6858000"/>
            <a:chOff x="8686800" y="0"/>
            <a:chExt cx="6969277" cy="6858000"/>
          </a:xfrm>
        </p:grpSpPr>
        <p:pic>
          <p:nvPicPr>
            <p:cNvPr id="5" name="Picture 4" descr="Image result for ottawa new official plan logo">
              <a:extLst>
                <a:ext uri="{FF2B5EF4-FFF2-40B4-BE49-F238E27FC236}">
                  <a16:creationId xmlns:a16="http://schemas.microsoft.com/office/drawing/2014/main" id="{45F0A5B7-AA54-4D30-B78D-51D4B4DBFA2A}"/>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a:stretch/>
          </p:blipFill>
          <p:spPr bwMode="auto">
            <a:xfrm>
              <a:off x="8686800" y="0"/>
              <a:ext cx="6969277"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DEFAC6AC-18E5-4283-8F91-45924BD75BCB}"/>
                </a:ext>
              </a:extLst>
            </p:cNvPr>
            <p:cNvSpPr/>
            <p:nvPr/>
          </p:nvSpPr>
          <p:spPr>
            <a:xfrm>
              <a:off x="8686800" y="0"/>
              <a:ext cx="6894589" cy="68580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2742524"/>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originals/f8/41/6b/f8416b4a6033e5a62e63d30bd4ca4adb.jpg">
            <a:extLst>
              <a:ext uri="{FF2B5EF4-FFF2-40B4-BE49-F238E27FC236}">
                <a16:creationId xmlns:a16="http://schemas.microsoft.com/office/drawing/2014/main" id="{B6DBDC96-A5DD-4E49-B3E4-DD4CF80AF9A6}"/>
              </a:ext>
            </a:extLst>
          </p:cNvPr>
          <p:cNvPicPr>
            <a:picLocks noChangeAspect="1" noChangeArrowheads="1"/>
          </p:cNvPicPr>
          <p:nvPr>
            <p:custDataLst>
              <p:tags r:id="rId1"/>
            </p:custDataLst>
          </p:nvPr>
        </p:nvPicPr>
        <p:blipFill rotWithShape="1">
          <a:blip r:embed="rId8" cstate="email">
            <a:extLst>
              <a:ext uri="{28A0092B-C50C-407E-A947-70E740481C1C}">
                <a14:useLocalDpi xmlns:a14="http://schemas.microsoft.com/office/drawing/2010/main"/>
              </a:ext>
            </a:extLst>
          </a:blip>
          <a:srcRect/>
          <a:stretch/>
        </p:blipFill>
        <p:spPr bwMode="auto">
          <a:xfrm rot="16200000">
            <a:off x="7048500" y="1714500"/>
            <a:ext cx="6857999" cy="3429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F967AEF2-F488-4BBB-9C52-23E63600F2D4}"/>
              </a:ext>
            </a:extLst>
          </p:cNvPr>
          <p:cNvSpPr txBox="1">
            <a:spLocks/>
          </p:cNvSpPr>
          <p:nvPr>
            <p:custDataLst>
              <p:tags r:id="rId2"/>
            </p:custDataLst>
          </p:nvPr>
        </p:nvSpPr>
        <p:spPr>
          <a:xfrm>
            <a:off x="548152" y="330400"/>
            <a:ext cx="76863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4000" spc="600" dirty="0">
                <a:solidFill>
                  <a:srgbClr val="FFFFFF"/>
                </a:solidFill>
              </a:rPr>
              <a:t>La mobilité </a:t>
            </a:r>
          </a:p>
        </p:txBody>
      </p:sp>
      <p:sp>
        <p:nvSpPr>
          <p:cNvPr id="10" name="Content Placeholder 2">
            <a:extLst>
              <a:ext uri="{FF2B5EF4-FFF2-40B4-BE49-F238E27FC236}">
                <a16:creationId xmlns:a16="http://schemas.microsoft.com/office/drawing/2014/main" id="{BFDB4654-C602-4C6D-9464-9D90B7B77612}"/>
              </a:ext>
            </a:extLst>
          </p:cNvPr>
          <p:cNvSpPr txBox="1">
            <a:spLocks/>
          </p:cNvSpPr>
          <p:nvPr>
            <p:custDataLst>
              <p:tags r:id="rId3"/>
            </p:custDataLst>
          </p:nvPr>
        </p:nvSpPr>
        <p:spPr>
          <a:xfrm>
            <a:off x="3538729" y="1655963"/>
            <a:ext cx="8424672" cy="5083800"/>
          </a:xfrm>
          <a:prstGeom prst="rect">
            <a:avLst/>
          </a:prstGeom>
        </p:spPr>
        <p:txBody>
          <a:bodyPr vert="horz" lIns="91440" tIns="45720" rIns="91440" bIns="45720" numCol="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Aft>
                <a:spcPts val="1800"/>
              </a:spcAft>
            </a:pPr>
            <a:endParaRPr lang="en-US"/>
          </a:p>
        </p:txBody>
      </p:sp>
      <p:sp>
        <p:nvSpPr>
          <p:cNvPr id="3" name="AutoShape 4" descr="V07_Main-Street_0.jpg (1347Ã808)">
            <a:extLst>
              <a:ext uri="{FF2B5EF4-FFF2-40B4-BE49-F238E27FC236}">
                <a16:creationId xmlns:a16="http://schemas.microsoft.com/office/drawing/2014/main" id="{600284B2-0F7A-42E1-99DC-5DB9A1B1478A}"/>
              </a:ext>
            </a:extLst>
          </p:cNvPr>
          <p:cNvSpPr>
            <a:spLocks noChangeAspect="1" noChangeArrowheads="1"/>
          </p:cNvSpPr>
          <p:nvPr>
            <p:custDataLst>
              <p:tags r:id="rId4"/>
            </p:custDataLst>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Content Placeholder 2">
            <a:extLst>
              <a:ext uri="{FF2B5EF4-FFF2-40B4-BE49-F238E27FC236}">
                <a16:creationId xmlns:a16="http://schemas.microsoft.com/office/drawing/2014/main" id="{A31141B5-4025-4FDB-B147-C007934645A7}"/>
              </a:ext>
            </a:extLst>
          </p:cNvPr>
          <p:cNvSpPr txBox="1">
            <a:spLocks/>
          </p:cNvSpPr>
          <p:nvPr>
            <p:custDataLst>
              <p:tags r:id="rId5"/>
            </p:custDataLst>
          </p:nvPr>
        </p:nvSpPr>
        <p:spPr>
          <a:xfrm>
            <a:off x="548152" y="1809583"/>
            <a:ext cx="7280395" cy="435133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Aft>
                <a:spcPts val="600"/>
              </a:spcAft>
            </a:pPr>
            <a:r>
              <a:rPr lang="fr-CA" dirty="0">
                <a:solidFill>
                  <a:srgbClr val="FFFFFF"/>
                </a:solidFill>
                <a:ea typeface="+mn-lt"/>
                <a:cs typeface="+mn-lt"/>
              </a:rPr>
              <a:t>Favoriser les quartiers où tout est à 15 minutes et la mutation sur la voie du transport durable.</a:t>
            </a:r>
          </a:p>
          <a:p>
            <a:pPr>
              <a:lnSpc>
                <a:spcPct val="110000"/>
              </a:lnSpc>
              <a:spcAft>
                <a:spcPts val="600"/>
              </a:spcAft>
            </a:pPr>
            <a:r>
              <a:rPr lang="fr-CA" dirty="0">
                <a:solidFill>
                  <a:srgbClr val="FFFFFF"/>
                </a:solidFill>
              </a:rPr>
              <a:t>Collaborer avec les partenaires pour déterminer la localisation des traverses projetées de la rivière des Outaouais, afin de créer de nouvelles liaisons de transport en commun et d’éloigner du cœur du centre-ville les camions qui se déplacent d’une province à l’autre.</a:t>
            </a:r>
          </a:p>
          <a:p>
            <a:pPr>
              <a:lnSpc>
                <a:spcPct val="110000"/>
              </a:lnSpc>
              <a:spcAft>
                <a:spcPts val="600"/>
              </a:spcAft>
            </a:pPr>
            <a:r>
              <a:rPr lang="fr-CA" dirty="0">
                <a:solidFill>
                  <a:srgbClr val="FFFFFF"/>
                </a:solidFill>
              </a:rPr>
              <a:t>Interdire, dans les quartiers, les travaux d’aménagement qui pourraient nuire à la mise en œuvre d’une traverse potentielle enjambant la rivière des Outaouais.</a:t>
            </a:r>
          </a:p>
        </p:txBody>
      </p:sp>
    </p:spTree>
    <p:extLst>
      <p:ext uri="{BB962C8B-B14F-4D97-AF65-F5344CB8AC3E}">
        <p14:creationId xmlns:p14="http://schemas.microsoft.com/office/powerpoint/2010/main" val="39152206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967AEF2-F488-4BBB-9C52-23E63600F2D4}"/>
              </a:ext>
            </a:extLst>
          </p:cNvPr>
          <p:cNvSpPr txBox="1">
            <a:spLocks/>
          </p:cNvSpPr>
          <p:nvPr>
            <p:custDataLst>
              <p:tags r:id="rId1"/>
            </p:custDataLst>
          </p:nvPr>
        </p:nvSpPr>
        <p:spPr>
          <a:xfrm>
            <a:off x="4860758" y="365125"/>
            <a:ext cx="673147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4000" spc="600" dirty="0"/>
              <a:t>Le logement</a:t>
            </a:r>
          </a:p>
        </p:txBody>
      </p:sp>
      <p:sp>
        <p:nvSpPr>
          <p:cNvPr id="10" name="Content Placeholder 2">
            <a:extLst>
              <a:ext uri="{FF2B5EF4-FFF2-40B4-BE49-F238E27FC236}">
                <a16:creationId xmlns:a16="http://schemas.microsoft.com/office/drawing/2014/main" id="{BFDB4654-C602-4C6D-9464-9D90B7B77612}"/>
              </a:ext>
            </a:extLst>
          </p:cNvPr>
          <p:cNvSpPr txBox="1">
            <a:spLocks/>
          </p:cNvSpPr>
          <p:nvPr>
            <p:custDataLst>
              <p:tags r:id="rId2"/>
            </p:custDataLst>
          </p:nvPr>
        </p:nvSpPr>
        <p:spPr>
          <a:xfrm>
            <a:off x="3538729" y="1655963"/>
            <a:ext cx="8424672" cy="5083800"/>
          </a:xfrm>
          <a:prstGeom prst="rect">
            <a:avLst/>
          </a:prstGeom>
        </p:spPr>
        <p:txBody>
          <a:bodyPr vert="horz" lIns="91440" tIns="45720" rIns="91440" bIns="45720" numCol="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Aft>
                <a:spcPts val="1800"/>
              </a:spcAft>
            </a:pPr>
            <a:endParaRPr lang="en-US"/>
          </a:p>
        </p:txBody>
      </p:sp>
      <p:sp>
        <p:nvSpPr>
          <p:cNvPr id="3" name="AutoShape 4" descr="V07_Main-Street_0.jpg (1347Ã808)">
            <a:extLst>
              <a:ext uri="{FF2B5EF4-FFF2-40B4-BE49-F238E27FC236}">
                <a16:creationId xmlns:a16="http://schemas.microsoft.com/office/drawing/2014/main" id="{600284B2-0F7A-42E1-99DC-5DB9A1B1478A}"/>
              </a:ext>
            </a:extLst>
          </p:cNvPr>
          <p:cNvSpPr>
            <a:spLocks noChangeAspect="1" noChangeArrowheads="1"/>
          </p:cNvSpPr>
          <p:nvPr>
            <p:custDataLst>
              <p:tags r:id="rId3"/>
            </p:custDataLst>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Content Placeholder 2">
            <a:extLst>
              <a:ext uri="{FF2B5EF4-FFF2-40B4-BE49-F238E27FC236}">
                <a16:creationId xmlns:a16="http://schemas.microsoft.com/office/drawing/2014/main" id="{A31141B5-4025-4FDB-B147-C007934645A7}"/>
              </a:ext>
            </a:extLst>
          </p:cNvPr>
          <p:cNvSpPr txBox="1">
            <a:spLocks/>
          </p:cNvSpPr>
          <p:nvPr>
            <p:custDataLst>
              <p:tags r:id="rId4"/>
            </p:custDataLst>
          </p:nvPr>
        </p:nvSpPr>
        <p:spPr>
          <a:xfrm>
            <a:off x="4860758" y="1690688"/>
            <a:ext cx="5685737" cy="435133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Aft>
                <a:spcPts val="600"/>
              </a:spcAft>
            </a:pPr>
            <a:r>
              <a:rPr lang="fr-CA" dirty="0">
                <a:solidFill>
                  <a:srgbClr val="FFFFFF"/>
                </a:solidFill>
                <a:ea typeface="+mn-lt"/>
                <a:cs typeface="+mn-lt"/>
              </a:rPr>
              <a:t>Favoriser une plus grande souplesse, ainsi que l’adéquation de l’offre et la diversité des options de logement sur tout le territoire de la Ville, en faisant la promotion de l’accroissement de la densité des quartiers.</a:t>
            </a:r>
          </a:p>
          <a:p>
            <a:pPr>
              <a:lnSpc>
                <a:spcPct val="110000"/>
              </a:lnSpc>
              <a:spcAft>
                <a:spcPts val="600"/>
              </a:spcAft>
            </a:pPr>
            <a:r>
              <a:rPr lang="fr-CA" dirty="0">
                <a:solidFill>
                  <a:srgbClr val="FFFFFF"/>
                </a:solidFill>
                <a:ea typeface="+mn-lt"/>
                <a:cs typeface="+mn-lt"/>
              </a:rPr>
              <a:t>Protéger le parc de logements locatifs existant et encourager la production d’un plus grand nombre de logements locatifs.</a:t>
            </a:r>
          </a:p>
          <a:p>
            <a:pPr>
              <a:lnSpc>
                <a:spcPct val="110000"/>
              </a:lnSpc>
              <a:spcAft>
                <a:spcPts val="600"/>
              </a:spcAft>
            </a:pPr>
            <a:r>
              <a:rPr lang="fr-CA" dirty="0">
                <a:solidFill>
                  <a:srgbClr val="FFFFFF"/>
                </a:solidFill>
                <a:ea typeface="+mn-lt"/>
                <a:cs typeface="+mn-lt"/>
              </a:rPr>
              <a:t>Autoriser la construction de logements transitionnels, substituts ou partagés dans les zones résidentielles.</a:t>
            </a:r>
          </a:p>
          <a:p>
            <a:pPr>
              <a:lnSpc>
                <a:spcPct val="110000"/>
              </a:lnSpc>
              <a:spcAft>
                <a:spcPts val="600"/>
              </a:spcAft>
            </a:pPr>
            <a:r>
              <a:rPr lang="fr-CA" dirty="0">
                <a:solidFill>
                  <a:srgbClr val="FFFFFF"/>
                </a:solidFill>
                <a:ea typeface="+mn-lt"/>
                <a:cs typeface="+mn-lt"/>
              </a:rPr>
              <a:t>Zonage </a:t>
            </a:r>
            <a:r>
              <a:rPr lang="fr-CA" dirty="0" err="1">
                <a:solidFill>
                  <a:srgbClr val="FFFFFF"/>
                </a:solidFill>
                <a:ea typeface="+mn-lt"/>
                <a:cs typeface="+mn-lt"/>
              </a:rPr>
              <a:t>inclusionnaire</a:t>
            </a:r>
            <a:r>
              <a:rPr lang="fr-CA" dirty="0">
                <a:solidFill>
                  <a:srgbClr val="FFFFFF"/>
                </a:solidFill>
                <a:ea typeface="+mn-lt"/>
                <a:cs typeface="+mn-lt"/>
              </a:rPr>
              <a:t> </a:t>
            </a:r>
          </a:p>
        </p:txBody>
      </p:sp>
      <p:pic>
        <p:nvPicPr>
          <p:cNvPr id="2" name="Picture 1">
            <a:extLst>
              <a:ext uri="{FF2B5EF4-FFF2-40B4-BE49-F238E27FC236}">
                <a16:creationId xmlns:a16="http://schemas.microsoft.com/office/drawing/2014/main" id="{2C84588F-8E11-4111-A544-5C73C0ECA122}"/>
              </a:ext>
            </a:extLst>
          </p:cNvPr>
          <p:cNvPicPr>
            <a:picLocks noChangeAspect="1"/>
          </p:cNvPicPr>
          <p:nvPr>
            <p:custDataLst>
              <p:tags r:id="rId5"/>
            </p:custDataLst>
          </p:nvPr>
        </p:nvPicPr>
        <p:blipFill rotWithShape="1">
          <a:blip r:embed="rId8" cstate="email">
            <a:extLst>
              <a:ext uri="{28A0092B-C50C-407E-A947-70E740481C1C}">
                <a14:useLocalDpi xmlns:a14="http://schemas.microsoft.com/office/drawing/2010/main"/>
              </a:ext>
            </a:extLst>
          </a:blip>
          <a:srcRect/>
          <a:stretch/>
        </p:blipFill>
        <p:spPr>
          <a:xfrm>
            <a:off x="0" y="0"/>
            <a:ext cx="4219074" cy="6871369"/>
          </a:xfrm>
          <a:prstGeom prst="rect">
            <a:avLst/>
          </a:prstGeom>
        </p:spPr>
      </p:pic>
    </p:spTree>
    <p:extLst>
      <p:ext uri="{BB962C8B-B14F-4D97-AF65-F5344CB8AC3E}">
        <p14:creationId xmlns:p14="http://schemas.microsoft.com/office/powerpoint/2010/main" val="422399131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967AEF2-F488-4BBB-9C52-23E63600F2D4}"/>
              </a:ext>
            </a:extLst>
          </p:cNvPr>
          <p:cNvSpPr txBox="1">
            <a:spLocks/>
          </p:cNvSpPr>
          <p:nvPr>
            <p:custDataLst>
              <p:tags r:id="rId1"/>
            </p:custDataLst>
          </p:nvPr>
        </p:nvSpPr>
        <p:spPr>
          <a:xfrm>
            <a:off x="548152" y="330400"/>
            <a:ext cx="76863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4000" spc="600" dirty="0">
                <a:solidFill>
                  <a:srgbClr val="FFFFFF"/>
                </a:solidFill>
              </a:rPr>
              <a:t>Le patrimoine culturel</a:t>
            </a:r>
          </a:p>
        </p:txBody>
      </p:sp>
      <p:sp>
        <p:nvSpPr>
          <p:cNvPr id="10" name="Content Placeholder 2">
            <a:extLst>
              <a:ext uri="{FF2B5EF4-FFF2-40B4-BE49-F238E27FC236}">
                <a16:creationId xmlns:a16="http://schemas.microsoft.com/office/drawing/2014/main" id="{BFDB4654-C602-4C6D-9464-9D90B7B77612}"/>
              </a:ext>
            </a:extLst>
          </p:cNvPr>
          <p:cNvSpPr txBox="1">
            <a:spLocks/>
          </p:cNvSpPr>
          <p:nvPr>
            <p:custDataLst>
              <p:tags r:id="rId2"/>
            </p:custDataLst>
          </p:nvPr>
        </p:nvSpPr>
        <p:spPr>
          <a:xfrm>
            <a:off x="3538729" y="1655963"/>
            <a:ext cx="8424672" cy="5083800"/>
          </a:xfrm>
          <a:prstGeom prst="rect">
            <a:avLst/>
          </a:prstGeom>
        </p:spPr>
        <p:txBody>
          <a:bodyPr vert="horz" lIns="91440" tIns="45720" rIns="91440" bIns="45720" numCol="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Aft>
                <a:spcPts val="1800"/>
              </a:spcAft>
            </a:pPr>
            <a:endParaRPr lang="en-US"/>
          </a:p>
        </p:txBody>
      </p:sp>
      <p:sp>
        <p:nvSpPr>
          <p:cNvPr id="3" name="AutoShape 4" descr="V07_Main-Street_0.jpg (1347Ã808)">
            <a:extLst>
              <a:ext uri="{FF2B5EF4-FFF2-40B4-BE49-F238E27FC236}">
                <a16:creationId xmlns:a16="http://schemas.microsoft.com/office/drawing/2014/main" id="{600284B2-0F7A-42E1-99DC-5DB9A1B1478A}"/>
              </a:ext>
            </a:extLst>
          </p:cNvPr>
          <p:cNvSpPr>
            <a:spLocks noChangeAspect="1" noChangeArrowheads="1"/>
          </p:cNvSpPr>
          <p:nvPr>
            <p:custDataLst>
              <p:tags r:id="rId3"/>
            </p:custDataLst>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Content Placeholder 2">
            <a:extLst>
              <a:ext uri="{FF2B5EF4-FFF2-40B4-BE49-F238E27FC236}">
                <a16:creationId xmlns:a16="http://schemas.microsoft.com/office/drawing/2014/main" id="{A31141B5-4025-4FDB-B147-C007934645A7}"/>
              </a:ext>
            </a:extLst>
          </p:cNvPr>
          <p:cNvSpPr txBox="1">
            <a:spLocks/>
          </p:cNvSpPr>
          <p:nvPr>
            <p:custDataLst>
              <p:tags r:id="rId4"/>
            </p:custDataLst>
          </p:nvPr>
        </p:nvSpPr>
        <p:spPr>
          <a:xfrm>
            <a:off x="548153" y="1809583"/>
            <a:ext cx="6510374"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Aft>
                <a:spcPts val="600"/>
              </a:spcAft>
            </a:pPr>
            <a:r>
              <a:rPr lang="fr-CA" dirty="0">
                <a:solidFill>
                  <a:srgbClr val="FFFFFF"/>
                </a:solidFill>
                <a:ea typeface="+mn-lt"/>
                <a:cs typeface="+mn-lt"/>
              </a:rPr>
              <a:t>La Ville doit tenir le Registre du patrimoine. </a:t>
            </a:r>
          </a:p>
          <a:p>
            <a:pPr>
              <a:lnSpc>
                <a:spcPct val="110000"/>
              </a:lnSpc>
              <a:spcAft>
                <a:spcPts val="600"/>
              </a:spcAft>
            </a:pPr>
            <a:r>
              <a:rPr lang="fr-CA" dirty="0">
                <a:solidFill>
                  <a:srgbClr val="FFFFFF"/>
                </a:solidFill>
                <a:ea typeface="+mn-lt"/>
                <a:cs typeface="+mn-lt"/>
              </a:rPr>
              <a:t>Elle doit aménager les terrains attenants pour en démontrer la compatibilité avec les bâtiments inscrits dans le Registre du patrimoine.</a:t>
            </a:r>
          </a:p>
          <a:p>
            <a:pPr>
              <a:lnSpc>
                <a:spcPct val="110000"/>
              </a:lnSpc>
              <a:spcAft>
                <a:spcPts val="600"/>
              </a:spcAft>
            </a:pPr>
            <a:r>
              <a:rPr lang="fr-CA" dirty="0">
                <a:solidFill>
                  <a:srgbClr val="FFFFFF"/>
                </a:solidFill>
              </a:rPr>
              <a:t>Elle doit tenir la Liste de surveillance des biens à valeur patrimoniale pour les propriétés désignées menacées de démolition pour cause de négligence. </a:t>
            </a:r>
          </a:p>
          <a:p>
            <a:pPr>
              <a:lnSpc>
                <a:spcPct val="110000"/>
              </a:lnSpc>
              <a:spcAft>
                <a:spcPts val="600"/>
              </a:spcAft>
            </a:pPr>
            <a:endParaRPr lang="fr-CA" dirty="0">
              <a:solidFill>
                <a:srgbClr val="FFFFFF"/>
              </a:solidFill>
            </a:endParaRPr>
          </a:p>
        </p:txBody>
      </p:sp>
      <p:pic>
        <p:nvPicPr>
          <p:cNvPr id="2" name="Picture 1">
            <a:extLst>
              <a:ext uri="{FF2B5EF4-FFF2-40B4-BE49-F238E27FC236}">
                <a16:creationId xmlns:a16="http://schemas.microsoft.com/office/drawing/2014/main" id="{99D5869C-F126-4B6E-B4D5-035D8D830F6A}"/>
              </a:ext>
            </a:extLst>
          </p:cNvPr>
          <p:cNvPicPr>
            <a:picLocks noChangeAspect="1"/>
          </p:cNvPicPr>
          <p:nvPr>
            <p:custDataLst>
              <p:tags r:id="rId5"/>
            </p:custDataLst>
          </p:nvPr>
        </p:nvPicPr>
        <p:blipFill>
          <a:blip r:embed="rId8"/>
          <a:stretch>
            <a:fillRect/>
          </a:stretch>
        </p:blipFill>
        <p:spPr>
          <a:xfrm>
            <a:off x="7571362" y="0"/>
            <a:ext cx="4620638" cy="6858000"/>
          </a:xfrm>
          <a:prstGeom prst="rect">
            <a:avLst/>
          </a:prstGeom>
        </p:spPr>
      </p:pic>
    </p:spTree>
    <p:extLst>
      <p:ext uri="{BB962C8B-B14F-4D97-AF65-F5344CB8AC3E}">
        <p14:creationId xmlns:p14="http://schemas.microsoft.com/office/powerpoint/2010/main" val="70505215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BCD78F-8524-4A72-861D-2320E5A0E68A}"/>
              </a:ext>
            </a:extLst>
          </p:cNvPr>
          <p:cNvPicPr>
            <a:picLocks noChangeAspect="1"/>
          </p:cNvPicPr>
          <p:nvPr>
            <p:custDataLst>
              <p:tags r:id="rId1"/>
            </p:custDataLst>
          </p:nvPr>
        </p:nvPicPr>
        <p:blipFill>
          <a:blip r:embed="rId3"/>
          <a:stretch>
            <a:fillRect/>
          </a:stretch>
        </p:blipFill>
        <p:spPr>
          <a:xfrm>
            <a:off x="1733862" y="419719"/>
            <a:ext cx="8724275" cy="6018562"/>
          </a:xfrm>
          <a:prstGeom prst="rect">
            <a:avLst/>
          </a:prstGeom>
        </p:spPr>
      </p:pic>
    </p:spTree>
    <p:extLst>
      <p:ext uri="{BB962C8B-B14F-4D97-AF65-F5344CB8AC3E}">
        <p14:creationId xmlns:p14="http://schemas.microsoft.com/office/powerpoint/2010/main" val="2113463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967AEF2-F488-4BBB-9C52-23E63600F2D4}"/>
              </a:ext>
            </a:extLst>
          </p:cNvPr>
          <p:cNvSpPr txBox="1">
            <a:spLocks/>
          </p:cNvSpPr>
          <p:nvPr>
            <p:custDataLst>
              <p:tags r:id="rId1"/>
            </p:custDataLst>
          </p:nvPr>
        </p:nvSpPr>
        <p:spPr>
          <a:xfrm>
            <a:off x="548152" y="330400"/>
            <a:ext cx="651037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4000" spc="600" dirty="0">
                <a:solidFill>
                  <a:srgbClr val="FFFFFF"/>
                </a:solidFill>
              </a:rPr>
              <a:t>Les parcs et les espaces verts</a:t>
            </a:r>
          </a:p>
        </p:txBody>
      </p:sp>
      <p:sp>
        <p:nvSpPr>
          <p:cNvPr id="10" name="Content Placeholder 2">
            <a:extLst>
              <a:ext uri="{FF2B5EF4-FFF2-40B4-BE49-F238E27FC236}">
                <a16:creationId xmlns:a16="http://schemas.microsoft.com/office/drawing/2014/main" id="{BFDB4654-C602-4C6D-9464-9D90B7B77612}"/>
              </a:ext>
            </a:extLst>
          </p:cNvPr>
          <p:cNvSpPr txBox="1">
            <a:spLocks/>
          </p:cNvSpPr>
          <p:nvPr>
            <p:custDataLst>
              <p:tags r:id="rId2"/>
            </p:custDataLst>
          </p:nvPr>
        </p:nvSpPr>
        <p:spPr>
          <a:xfrm>
            <a:off x="3538729" y="1655963"/>
            <a:ext cx="8424672" cy="5083800"/>
          </a:xfrm>
          <a:prstGeom prst="rect">
            <a:avLst/>
          </a:prstGeom>
        </p:spPr>
        <p:txBody>
          <a:bodyPr vert="horz" lIns="91440" tIns="45720" rIns="91440" bIns="45720" numCol="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Aft>
                <a:spcPts val="1800"/>
              </a:spcAft>
            </a:pPr>
            <a:endParaRPr lang="en-US"/>
          </a:p>
        </p:txBody>
      </p:sp>
      <p:sp>
        <p:nvSpPr>
          <p:cNvPr id="3" name="AutoShape 4" descr="V07_Main-Street_0.jpg (1347Ã808)">
            <a:extLst>
              <a:ext uri="{FF2B5EF4-FFF2-40B4-BE49-F238E27FC236}">
                <a16:creationId xmlns:a16="http://schemas.microsoft.com/office/drawing/2014/main" id="{600284B2-0F7A-42E1-99DC-5DB9A1B1478A}"/>
              </a:ext>
            </a:extLst>
          </p:cNvPr>
          <p:cNvSpPr>
            <a:spLocks noChangeAspect="1" noChangeArrowheads="1"/>
          </p:cNvSpPr>
          <p:nvPr>
            <p:custDataLst>
              <p:tags r:id="rId3"/>
            </p:custDataLst>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Content Placeholder 2">
            <a:extLst>
              <a:ext uri="{FF2B5EF4-FFF2-40B4-BE49-F238E27FC236}">
                <a16:creationId xmlns:a16="http://schemas.microsoft.com/office/drawing/2014/main" id="{A31141B5-4025-4FDB-B147-C007934645A7}"/>
              </a:ext>
            </a:extLst>
          </p:cNvPr>
          <p:cNvSpPr txBox="1">
            <a:spLocks/>
          </p:cNvSpPr>
          <p:nvPr>
            <p:custDataLst>
              <p:tags r:id="rId4"/>
            </p:custDataLst>
          </p:nvPr>
        </p:nvSpPr>
        <p:spPr>
          <a:xfrm>
            <a:off x="548153" y="1809583"/>
            <a:ext cx="651037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Aft>
                <a:spcPts val="600"/>
              </a:spcAft>
            </a:pPr>
            <a:endParaRPr lang="en-US" dirty="0"/>
          </a:p>
        </p:txBody>
      </p:sp>
      <p:pic>
        <p:nvPicPr>
          <p:cNvPr id="1026" name="Picture 2" descr="Rideau Canal workers' buried legacy | Ottawa Sun">
            <a:extLst>
              <a:ext uri="{FF2B5EF4-FFF2-40B4-BE49-F238E27FC236}">
                <a16:creationId xmlns:a16="http://schemas.microsoft.com/office/drawing/2014/main" id="{6E8F043E-0FB2-4625-8096-FAB1CAAAB057}"/>
              </a:ext>
            </a:extLst>
          </p:cNvPr>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7424543" y="0"/>
            <a:ext cx="476745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54B373C-A78F-487F-B3D4-EC1C31542A10}"/>
              </a:ext>
            </a:extLst>
          </p:cNvPr>
          <p:cNvSpPr txBox="1"/>
          <p:nvPr>
            <p:custDataLst>
              <p:tags r:id="rId6"/>
            </p:custDataLst>
          </p:nvPr>
        </p:nvSpPr>
        <p:spPr>
          <a:xfrm>
            <a:off x="548152" y="2113613"/>
            <a:ext cx="6395089" cy="3877985"/>
          </a:xfrm>
          <a:prstGeom prst="rect">
            <a:avLst/>
          </a:prstGeom>
          <a:noFill/>
        </p:spPr>
        <p:txBody>
          <a:bodyPr wrap="square" rtlCol="0">
            <a:spAutoFit/>
          </a:bodyPr>
          <a:lstStyle/>
          <a:p>
            <a:r>
              <a:rPr lang="fr-CA" sz="2400" dirty="0">
                <a:solidFill>
                  <a:srgbClr val="FFFFFF"/>
                </a:solidFill>
              </a:rPr>
              <a:t>Encourager l’établissement de parcs dans le cœur du centre-ville :</a:t>
            </a:r>
          </a:p>
          <a:p>
            <a:pPr marL="285750" indent="-285750">
              <a:buFont typeface="Arial" panose="020B0604020202020204" pitchFamily="34" charset="0"/>
              <a:buChar char="•"/>
            </a:pPr>
            <a:r>
              <a:rPr lang="fr-CA" dirty="0">
                <a:solidFill>
                  <a:srgbClr val="FFFFFF"/>
                </a:solidFill>
              </a:rPr>
              <a:t>en priorisant les terrains à vocation de parc plutôt que le règlement compensatoire des terrains à vocation de parc; </a:t>
            </a:r>
          </a:p>
          <a:p>
            <a:pPr marL="285750" indent="-285750">
              <a:buFont typeface="Arial" panose="020B0604020202020204" pitchFamily="34" charset="0"/>
              <a:buChar char="•"/>
            </a:pPr>
            <a:r>
              <a:rPr lang="fr-CA" dirty="0">
                <a:solidFill>
                  <a:srgbClr val="FFFFFF"/>
                </a:solidFill>
              </a:rPr>
              <a:t>en élaborant une stratégie relative aux parcs urbains ou une stratégie définissant les points d’implantation que privilégie la Ville dans l’aménagement des nouveaux parcs dans le cœur du centre-ville;</a:t>
            </a:r>
          </a:p>
          <a:p>
            <a:pPr marL="285750" indent="-285750">
              <a:buFont typeface="Arial" panose="020B0604020202020204" pitchFamily="34" charset="0"/>
              <a:buChar char="•"/>
            </a:pPr>
            <a:r>
              <a:rPr lang="fr-CA" dirty="0">
                <a:solidFill>
                  <a:srgbClr val="FFFFFF"/>
                </a:solidFill>
              </a:rPr>
              <a:t>dans les grands projets d’aménagement de plus de 4 000 m</a:t>
            </a:r>
            <a:r>
              <a:rPr lang="fr-CA" baseline="30000" dirty="0">
                <a:solidFill>
                  <a:srgbClr val="FFFFFF"/>
                </a:solidFill>
              </a:rPr>
              <a:t>2</a:t>
            </a:r>
            <a:r>
              <a:rPr lang="fr-CA" dirty="0">
                <a:solidFill>
                  <a:srgbClr val="FFFFFF"/>
                </a:solidFill>
              </a:rPr>
              <a:t>, la Ville doit prioriser l’acquisition de 10 % des terrains pour l’aménagement des parcs; </a:t>
            </a:r>
          </a:p>
          <a:p>
            <a:pPr marL="285750" indent="-285750">
              <a:buFont typeface="Arial" panose="020B0604020202020204" pitchFamily="34" charset="0"/>
              <a:buChar char="•"/>
            </a:pPr>
            <a:r>
              <a:rPr lang="fr-CA" dirty="0">
                <a:solidFill>
                  <a:srgbClr val="FFFFFF"/>
                </a:solidFill>
              </a:rPr>
              <a:t>district spécial du marché By : aménager de nouvelles esplanades urbaines et de nouvelles cours-jardins.</a:t>
            </a:r>
          </a:p>
        </p:txBody>
      </p:sp>
    </p:spTree>
    <p:extLst>
      <p:ext uri="{BB962C8B-B14F-4D97-AF65-F5344CB8AC3E}">
        <p14:creationId xmlns:p14="http://schemas.microsoft.com/office/powerpoint/2010/main" val="3367858944"/>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26B4B-9C7C-470C-B7C3-CFF21469BE5A}"/>
              </a:ext>
            </a:extLst>
          </p:cNvPr>
          <p:cNvSpPr>
            <a:spLocks noGrp="1"/>
          </p:cNvSpPr>
          <p:nvPr>
            <p:ph type="title"/>
            <p:custDataLst>
              <p:tags r:id="rId1"/>
            </p:custDataLst>
          </p:nvPr>
        </p:nvSpPr>
        <p:spPr>
          <a:xfrm>
            <a:off x="565494" y="420687"/>
            <a:ext cx="7988969" cy="1325563"/>
          </a:xfrm>
        </p:spPr>
        <p:txBody>
          <a:bodyPr>
            <a:normAutofit/>
          </a:bodyPr>
          <a:lstStyle/>
          <a:p>
            <a:pPr algn="ctr"/>
            <a:r>
              <a:rPr lang="fr-CA" spc="600" dirty="0">
                <a:solidFill>
                  <a:srgbClr val="FFFFFF"/>
                </a:solidFill>
              </a:rPr>
              <a:t>Les prochaines étapes</a:t>
            </a:r>
            <a:endParaRPr lang="fr-CA" sz="4800" spc="600" dirty="0">
              <a:solidFill>
                <a:srgbClr val="FFFFFF"/>
              </a:solidFill>
            </a:endParaRPr>
          </a:p>
        </p:txBody>
      </p:sp>
      <p:sp>
        <p:nvSpPr>
          <p:cNvPr id="3" name="Content Placeholder 2">
            <a:extLst>
              <a:ext uri="{FF2B5EF4-FFF2-40B4-BE49-F238E27FC236}">
                <a16:creationId xmlns:a16="http://schemas.microsoft.com/office/drawing/2014/main" id="{79BAAD7E-A778-4504-8B46-23D5E5D3E02C}"/>
              </a:ext>
            </a:extLst>
          </p:cNvPr>
          <p:cNvSpPr>
            <a:spLocks noGrp="1"/>
          </p:cNvSpPr>
          <p:nvPr>
            <p:ph idx="1"/>
            <p:custDataLst>
              <p:tags r:id="rId2"/>
            </p:custDataLst>
          </p:nvPr>
        </p:nvSpPr>
        <p:spPr>
          <a:xfrm>
            <a:off x="2407859" y="1629625"/>
            <a:ext cx="4552949" cy="3990126"/>
          </a:xfrm>
        </p:spPr>
        <p:txBody>
          <a:bodyPr vert="horz" lIns="91440" tIns="45720" rIns="91440" bIns="45720" rtlCol="0" anchor="t">
            <a:normAutofit fontScale="92500"/>
          </a:bodyPr>
          <a:lstStyle/>
          <a:p>
            <a:pPr marL="0" indent="0">
              <a:lnSpc>
                <a:spcPct val="110000"/>
              </a:lnSpc>
              <a:spcBef>
                <a:spcPts val="0"/>
              </a:spcBef>
              <a:buNone/>
            </a:pPr>
            <a:r>
              <a:rPr lang="fr-CA" sz="2400" dirty="0">
                <a:solidFill>
                  <a:srgbClr val="FFFFFF"/>
                </a:solidFill>
              </a:rPr>
              <a:t>Commentaires sur la version préliminaire du Plan officiel à déposer au plus tard le 17 février 2021</a:t>
            </a:r>
          </a:p>
          <a:p>
            <a:pPr marL="0" indent="0">
              <a:lnSpc>
                <a:spcPct val="110000"/>
              </a:lnSpc>
              <a:spcBef>
                <a:spcPts val="0"/>
              </a:spcBef>
              <a:buNone/>
            </a:pPr>
            <a:endParaRPr lang="fr-CA" sz="1600" dirty="0">
              <a:solidFill>
                <a:srgbClr val="FFFFFF"/>
              </a:solidFill>
              <a:sym typeface="Wingdings" panose="05000000000000000000" pitchFamily="2" charset="2"/>
            </a:endParaRPr>
          </a:p>
          <a:p>
            <a:pPr marL="0" indent="0">
              <a:lnSpc>
                <a:spcPct val="110000"/>
              </a:lnSpc>
              <a:spcBef>
                <a:spcPts val="0"/>
              </a:spcBef>
              <a:buNone/>
            </a:pPr>
            <a:endParaRPr lang="fr-CA" sz="1600" dirty="0">
              <a:solidFill>
                <a:srgbClr val="FFFFFF"/>
              </a:solidFill>
              <a:sym typeface="Wingdings" panose="05000000000000000000" pitchFamily="2" charset="2"/>
            </a:endParaRPr>
          </a:p>
          <a:p>
            <a:pPr marL="0" indent="0">
              <a:lnSpc>
                <a:spcPct val="110000"/>
              </a:lnSpc>
              <a:spcBef>
                <a:spcPts val="0"/>
              </a:spcBef>
              <a:buNone/>
            </a:pPr>
            <a:r>
              <a:rPr lang="fr-CA" sz="2400" dirty="0">
                <a:solidFill>
                  <a:srgbClr val="FFFFFF"/>
                </a:solidFill>
              </a:rPr>
              <a:t>De mars à mai 2021</a:t>
            </a:r>
          </a:p>
          <a:p>
            <a:pPr lvl="2">
              <a:lnSpc>
                <a:spcPct val="110000"/>
              </a:lnSpc>
              <a:spcBef>
                <a:spcPts val="0"/>
              </a:spcBef>
              <a:buFont typeface="Wingdings" panose="05000000000000000000" pitchFamily="2" charset="2"/>
              <a:buChar char="§"/>
            </a:pPr>
            <a:r>
              <a:rPr lang="fr-CA" sz="1600" dirty="0">
                <a:solidFill>
                  <a:srgbClr val="FFFFFF"/>
                </a:solidFill>
              </a:rPr>
              <a:t>Préparation de la version définitive</a:t>
            </a:r>
          </a:p>
          <a:p>
            <a:pPr lvl="2">
              <a:lnSpc>
                <a:spcPct val="110000"/>
              </a:lnSpc>
              <a:spcBef>
                <a:spcPts val="0"/>
              </a:spcBef>
              <a:buFont typeface="Wingdings" panose="05000000000000000000" pitchFamily="2" charset="2"/>
              <a:buChar char="§"/>
            </a:pPr>
            <a:r>
              <a:rPr lang="fr-CA" sz="1600" dirty="0">
                <a:solidFill>
                  <a:srgbClr val="FFFFFF"/>
                </a:solidFill>
              </a:rPr>
              <a:t>Consultation publique</a:t>
            </a:r>
          </a:p>
          <a:p>
            <a:pPr marL="0" indent="0">
              <a:lnSpc>
                <a:spcPct val="110000"/>
              </a:lnSpc>
              <a:spcBef>
                <a:spcPts val="0"/>
              </a:spcBef>
              <a:buNone/>
            </a:pPr>
            <a:endParaRPr lang="fr-CA" sz="2400" dirty="0">
              <a:solidFill>
                <a:srgbClr val="FFFFFF"/>
              </a:solidFill>
            </a:endParaRPr>
          </a:p>
          <a:p>
            <a:pPr marL="0" indent="0">
              <a:lnSpc>
                <a:spcPct val="110000"/>
              </a:lnSpc>
              <a:spcBef>
                <a:spcPts val="0"/>
              </a:spcBef>
              <a:buNone/>
            </a:pPr>
            <a:r>
              <a:rPr lang="fr-CA" sz="2400" dirty="0">
                <a:solidFill>
                  <a:srgbClr val="FFFFFF"/>
                </a:solidFill>
              </a:rPr>
              <a:t>Automne 2021 : Adoption du Plan officiel par le Conseil municipal</a:t>
            </a:r>
          </a:p>
        </p:txBody>
      </p:sp>
      <p:grpSp>
        <p:nvGrpSpPr>
          <p:cNvPr id="4" name="Group 3">
            <a:extLst>
              <a:ext uri="{FF2B5EF4-FFF2-40B4-BE49-F238E27FC236}">
                <a16:creationId xmlns:a16="http://schemas.microsoft.com/office/drawing/2014/main" id="{7D99C4A5-550F-47D8-A5BD-BF407AC34113}"/>
              </a:ext>
            </a:extLst>
          </p:cNvPr>
          <p:cNvGrpSpPr/>
          <p:nvPr>
            <p:custDataLst>
              <p:tags r:id="rId3"/>
            </p:custDataLst>
          </p:nvPr>
        </p:nvGrpSpPr>
        <p:grpSpPr>
          <a:xfrm>
            <a:off x="8707361" y="0"/>
            <a:ext cx="6969277" cy="6858000"/>
            <a:chOff x="8686800" y="0"/>
            <a:chExt cx="6969277" cy="6858000"/>
          </a:xfrm>
        </p:grpSpPr>
        <p:pic>
          <p:nvPicPr>
            <p:cNvPr id="5" name="Picture 4" descr="Image result for ottawa new official plan logo">
              <a:extLst>
                <a:ext uri="{FF2B5EF4-FFF2-40B4-BE49-F238E27FC236}">
                  <a16:creationId xmlns:a16="http://schemas.microsoft.com/office/drawing/2014/main" id="{45F0A5B7-AA54-4D30-B78D-51D4B4DBFA2A}"/>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8686800" y="0"/>
              <a:ext cx="6969277"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DEFAC6AC-18E5-4283-8F91-45924BD75BCB}"/>
                </a:ext>
              </a:extLst>
            </p:cNvPr>
            <p:cNvSpPr/>
            <p:nvPr/>
          </p:nvSpPr>
          <p:spPr>
            <a:xfrm>
              <a:off x="8686800" y="0"/>
              <a:ext cx="6894589" cy="68580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7888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06A5E90-EB5E-4F87-AA6F-0BD4D7368010}"/>
              </a:ext>
            </a:extLst>
          </p:cNvPr>
          <p:cNvGrpSpPr/>
          <p:nvPr>
            <p:custDataLst>
              <p:tags r:id="rId1"/>
            </p:custDataLst>
          </p:nvPr>
        </p:nvGrpSpPr>
        <p:grpSpPr>
          <a:xfrm>
            <a:off x="-3484639" y="0"/>
            <a:ext cx="6969277" cy="6858000"/>
            <a:chOff x="8686800" y="0"/>
            <a:chExt cx="6969277" cy="6858000"/>
          </a:xfrm>
        </p:grpSpPr>
        <p:pic>
          <p:nvPicPr>
            <p:cNvPr id="5" name="Picture 4" descr="Image result for ottawa new official plan logo">
              <a:extLst>
                <a:ext uri="{FF2B5EF4-FFF2-40B4-BE49-F238E27FC236}">
                  <a16:creationId xmlns:a16="http://schemas.microsoft.com/office/drawing/2014/main" id="{AB8BACA2-CC86-4B2A-B329-FBD55AE9C553}"/>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8686800" y="0"/>
              <a:ext cx="6969277"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6AA08729-9C3B-47DF-8FAC-CD5235879DEC}"/>
                </a:ext>
              </a:extLst>
            </p:cNvPr>
            <p:cNvSpPr/>
            <p:nvPr/>
          </p:nvSpPr>
          <p:spPr>
            <a:xfrm>
              <a:off x="8686800" y="0"/>
              <a:ext cx="6894589" cy="68580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88F16DC3-A240-4457-ADA6-7730BCE2D7EB}"/>
              </a:ext>
            </a:extLst>
          </p:cNvPr>
          <p:cNvSpPr txBox="1"/>
          <p:nvPr>
            <p:custDataLst>
              <p:tags r:id="rId2"/>
            </p:custDataLst>
          </p:nvPr>
        </p:nvSpPr>
        <p:spPr>
          <a:xfrm>
            <a:off x="3617889" y="0"/>
            <a:ext cx="5429857" cy="6586418"/>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66700"/>
            <a:endParaRPr lang="en-CA" sz="5400" dirty="0">
              <a:solidFill>
                <a:schemeClr val="tx1"/>
              </a:solidFill>
              <a:latin typeface="TorontoSubwayW01-Bold" panose="020B0602020203020304" pitchFamily="34" charset="0"/>
              <a:cs typeface="Calibri Light"/>
            </a:endParaRPr>
          </a:p>
          <a:p>
            <a:pPr marL="171450"/>
            <a:endParaRPr lang="en-CA" sz="1400" spc="600" dirty="0">
              <a:solidFill>
                <a:schemeClr val="tx1"/>
              </a:solidFill>
            </a:endParaRPr>
          </a:p>
          <a:p>
            <a:pPr marL="171450"/>
            <a:endParaRPr lang="en-US" sz="1400" spc="600" dirty="0">
              <a:solidFill>
                <a:schemeClr val="tx1"/>
              </a:solidFill>
            </a:endParaRPr>
          </a:p>
          <a:p>
            <a:pPr marL="171450"/>
            <a:r>
              <a:rPr lang="fr-CA" sz="6800" spc="600" dirty="0">
                <a:solidFill>
                  <a:schemeClr val="tx1"/>
                </a:solidFill>
                <a:latin typeface="TorontoSubwayW01-Bold" panose="020B0602020203020304" pitchFamily="34" charset="0"/>
                <a:cs typeface="Calibri Light"/>
              </a:rPr>
              <a:t>LE NOUVEAU PLAN OFFICIEL D’OTTAWA</a:t>
            </a:r>
            <a:endParaRPr lang="fr-CA" sz="6600" spc="600" dirty="0">
              <a:solidFill>
                <a:schemeClr val="tx1"/>
              </a:solidFill>
              <a:latin typeface="TorontoSubwayW01-Bold" panose="020B0602020203020304" pitchFamily="34" charset="0"/>
              <a:cs typeface="Calibri Light"/>
            </a:endParaRPr>
          </a:p>
        </p:txBody>
      </p:sp>
    </p:spTree>
    <p:extLst>
      <p:ext uri="{BB962C8B-B14F-4D97-AF65-F5344CB8AC3E}">
        <p14:creationId xmlns:p14="http://schemas.microsoft.com/office/powerpoint/2010/main" val="1164493388"/>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26B4B-9C7C-470C-B7C3-CFF21469BE5A}"/>
              </a:ext>
            </a:extLst>
          </p:cNvPr>
          <p:cNvSpPr>
            <a:spLocks noGrp="1"/>
          </p:cNvSpPr>
          <p:nvPr>
            <p:ph type="title"/>
            <p:custDataLst>
              <p:tags r:id="rId1"/>
            </p:custDataLst>
          </p:nvPr>
        </p:nvSpPr>
        <p:spPr>
          <a:xfrm>
            <a:off x="3233057" y="365125"/>
            <a:ext cx="8958943" cy="1325563"/>
          </a:xfrm>
        </p:spPr>
        <p:txBody>
          <a:bodyPr>
            <a:normAutofit/>
          </a:bodyPr>
          <a:lstStyle/>
          <a:p>
            <a:r>
              <a:rPr lang="fr-CA" sz="4000" b="1" spc="600" dirty="0"/>
              <a:t>La structure du </a:t>
            </a:r>
            <a:r>
              <a:rPr lang="fr-CA" sz="4000" b="1" spc="600" dirty="0">
                <a:solidFill>
                  <a:srgbClr val="FFFFFF"/>
                </a:solidFill>
              </a:rPr>
              <a:t>nouveau Plan officiel</a:t>
            </a:r>
          </a:p>
        </p:txBody>
      </p:sp>
      <p:sp>
        <p:nvSpPr>
          <p:cNvPr id="3" name="Content Placeholder 2">
            <a:extLst>
              <a:ext uri="{FF2B5EF4-FFF2-40B4-BE49-F238E27FC236}">
                <a16:creationId xmlns:a16="http://schemas.microsoft.com/office/drawing/2014/main" id="{79BAAD7E-A778-4504-8B46-23D5E5D3E02C}"/>
              </a:ext>
            </a:extLst>
          </p:cNvPr>
          <p:cNvSpPr>
            <a:spLocks noGrp="1"/>
          </p:cNvSpPr>
          <p:nvPr>
            <p:ph idx="1"/>
            <p:custDataLst>
              <p:tags r:id="rId2"/>
            </p:custDataLst>
          </p:nvPr>
        </p:nvSpPr>
        <p:spPr>
          <a:xfrm>
            <a:off x="3808934" y="1696229"/>
            <a:ext cx="7906279" cy="3933491"/>
          </a:xfrm>
        </p:spPr>
        <p:txBody>
          <a:bodyPr vert="horz" lIns="91440" tIns="45720" rIns="91440" bIns="45720" rtlCol="0" anchor="t">
            <a:normAutofit fontScale="85000" lnSpcReduction="20000"/>
          </a:bodyPr>
          <a:lstStyle/>
          <a:p>
            <a:pPr>
              <a:lnSpc>
                <a:spcPct val="110000"/>
              </a:lnSpc>
              <a:spcBef>
                <a:spcPts val="1800"/>
              </a:spcBef>
            </a:pPr>
            <a:r>
              <a:rPr lang="fr-CA" dirty="0">
                <a:solidFill>
                  <a:srgbClr val="FFFFFF"/>
                </a:solidFill>
              </a:rPr>
              <a:t>Les grands changements dans le cadre des politiques</a:t>
            </a:r>
          </a:p>
          <a:p>
            <a:pPr>
              <a:lnSpc>
                <a:spcPct val="110000"/>
              </a:lnSpc>
              <a:spcBef>
                <a:spcPts val="1800"/>
              </a:spcBef>
            </a:pPr>
            <a:r>
              <a:rPr lang="fr-CA" dirty="0">
                <a:solidFill>
                  <a:srgbClr val="FFFFFF"/>
                </a:solidFill>
              </a:rPr>
              <a:t>Les questions transversales </a:t>
            </a:r>
          </a:p>
          <a:p>
            <a:pPr>
              <a:lnSpc>
                <a:spcPct val="110000"/>
              </a:lnSpc>
              <a:spcBef>
                <a:spcPts val="1800"/>
              </a:spcBef>
            </a:pPr>
            <a:r>
              <a:rPr lang="fr-CA" dirty="0">
                <a:solidFill>
                  <a:srgbClr val="FFFFFF"/>
                </a:solidFill>
              </a:rPr>
              <a:t>La gestion de la croissance</a:t>
            </a:r>
          </a:p>
          <a:p>
            <a:pPr>
              <a:lnSpc>
                <a:spcPct val="110000"/>
              </a:lnSpc>
              <a:spcBef>
                <a:spcPts val="1800"/>
              </a:spcBef>
            </a:pPr>
            <a:r>
              <a:rPr lang="fr-CA" dirty="0">
                <a:solidFill>
                  <a:srgbClr val="FFFFFF"/>
                </a:solidFill>
              </a:rPr>
              <a:t>Les politiques applicables à tout le territoire de la Ville</a:t>
            </a:r>
          </a:p>
          <a:p>
            <a:pPr>
              <a:lnSpc>
                <a:spcPct val="110000"/>
              </a:lnSpc>
              <a:spcBef>
                <a:spcPts val="1800"/>
              </a:spcBef>
            </a:pPr>
            <a:r>
              <a:rPr lang="fr-CA" dirty="0">
                <a:solidFill>
                  <a:srgbClr val="FFFFFF"/>
                </a:solidFill>
              </a:rPr>
              <a:t>Les </a:t>
            </a:r>
            <a:r>
              <a:rPr lang="fr-CA" dirty="0" err="1">
                <a:solidFill>
                  <a:srgbClr val="FFFFFF"/>
                </a:solidFill>
              </a:rPr>
              <a:t>transects</a:t>
            </a:r>
            <a:endParaRPr lang="fr-CA" dirty="0">
              <a:solidFill>
                <a:srgbClr val="FFFFFF"/>
              </a:solidFill>
            </a:endParaRPr>
          </a:p>
          <a:p>
            <a:pPr>
              <a:lnSpc>
                <a:spcPct val="110000"/>
              </a:lnSpc>
              <a:spcBef>
                <a:spcPts val="1800"/>
              </a:spcBef>
            </a:pPr>
            <a:r>
              <a:rPr lang="fr-CA" dirty="0">
                <a:solidFill>
                  <a:srgbClr val="FFFFFF"/>
                </a:solidFill>
              </a:rPr>
              <a:t>Les désignations</a:t>
            </a:r>
          </a:p>
          <a:p>
            <a:pPr>
              <a:lnSpc>
                <a:spcPct val="110000"/>
              </a:lnSpc>
              <a:spcBef>
                <a:spcPts val="1800"/>
              </a:spcBef>
            </a:pPr>
            <a:r>
              <a:rPr lang="fr-CA" dirty="0">
                <a:solidFill>
                  <a:srgbClr val="FFFFFF"/>
                </a:solidFill>
              </a:rPr>
              <a:t>Les zones sous-jacentes</a:t>
            </a:r>
          </a:p>
          <a:p>
            <a:pPr>
              <a:lnSpc>
                <a:spcPct val="110000"/>
              </a:lnSpc>
              <a:spcBef>
                <a:spcPts val="1800"/>
              </a:spcBef>
            </a:pPr>
            <a:endParaRPr lang="fr-CA" sz="2400" dirty="0">
              <a:solidFill>
                <a:srgbClr val="FFFFFF"/>
              </a:solidFill>
            </a:endParaRPr>
          </a:p>
        </p:txBody>
      </p:sp>
      <p:grpSp>
        <p:nvGrpSpPr>
          <p:cNvPr id="4" name="Group 3">
            <a:extLst>
              <a:ext uri="{FF2B5EF4-FFF2-40B4-BE49-F238E27FC236}">
                <a16:creationId xmlns:a16="http://schemas.microsoft.com/office/drawing/2014/main" id="{7D99C4A5-550F-47D8-A5BD-BF407AC34113}"/>
              </a:ext>
            </a:extLst>
          </p:cNvPr>
          <p:cNvGrpSpPr/>
          <p:nvPr>
            <p:custDataLst>
              <p:tags r:id="rId3"/>
            </p:custDataLst>
          </p:nvPr>
        </p:nvGrpSpPr>
        <p:grpSpPr>
          <a:xfrm>
            <a:off x="-3484639" y="0"/>
            <a:ext cx="6969277" cy="6858000"/>
            <a:chOff x="8686800" y="0"/>
            <a:chExt cx="6969277" cy="6858000"/>
          </a:xfrm>
        </p:grpSpPr>
        <p:pic>
          <p:nvPicPr>
            <p:cNvPr id="5" name="Picture 4" descr="Image result for ottawa new official plan logo">
              <a:extLst>
                <a:ext uri="{FF2B5EF4-FFF2-40B4-BE49-F238E27FC236}">
                  <a16:creationId xmlns:a16="http://schemas.microsoft.com/office/drawing/2014/main" id="{45F0A5B7-AA54-4D30-B78D-51D4B4DBFA2A}"/>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a:stretch/>
          </p:blipFill>
          <p:spPr bwMode="auto">
            <a:xfrm>
              <a:off x="8686800" y="0"/>
              <a:ext cx="6969277"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DEFAC6AC-18E5-4283-8F91-45924BD75BCB}"/>
                </a:ext>
              </a:extLst>
            </p:cNvPr>
            <p:cNvSpPr/>
            <p:nvPr/>
          </p:nvSpPr>
          <p:spPr>
            <a:xfrm>
              <a:off x="8686800" y="0"/>
              <a:ext cx="6894589" cy="68580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6CFE14E7-F8B7-4857-8C60-836BC05B6DBD}"/>
              </a:ext>
            </a:extLst>
          </p:cNvPr>
          <p:cNvPicPr>
            <a:picLocks noChangeAspect="1"/>
          </p:cNvPicPr>
          <p:nvPr>
            <p:custDataLst>
              <p:tags r:id="rId4"/>
            </p:custDataLst>
          </p:nvPr>
        </p:nvPicPr>
        <p:blipFill>
          <a:blip r:embed="rId8" cstate="email">
            <a:extLst>
              <a:ext uri="{28A0092B-C50C-407E-A947-70E740481C1C}">
                <a14:useLocalDpi xmlns:a14="http://schemas.microsoft.com/office/drawing/2010/main"/>
              </a:ext>
            </a:extLst>
          </a:blip>
          <a:stretch>
            <a:fillRect/>
          </a:stretch>
        </p:blipFill>
        <p:spPr>
          <a:xfrm>
            <a:off x="9959701" y="3911085"/>
            <a:ext cx="1993906" cy="2581790"/>
          </a:xfrm>
          <a:prstGeom prst="rect">
            <a:avLst/>
          </a:prstGeom>
        </p:spPr>
      </p:pic>
    </p:spTree>
    <p:extLst>
      <p:ext uri="{BB962C8B-B14F-4D97-AF65-F5344CB8AC3E}">
        <p14:creationId xmlns:p14="http://schemas.microsoft.com/office/powerpoint/2010/main" val="710694224"/>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5D1C86-8378-4225-9367-7844200B7D90}"/>
              </a:ext>
            </a:extLst>
          </p:cNvPr>
          <p:cNvSpPr txBox="1">
            <a:spLocks/>
          </p:cNvSpPr>
          <p:nvPr>
            <p:custDataLst>
              <p:tags r:id="rId1"/>
            </p:custDataLst>
          </p:nvPr>
        </p:nvSpPr>
        <p:spPr>
          <a:xfrm>
            <a:off x="4965430" y="629268"/>
            <a:ext cx="6586491" cy="1286160"/>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fr-CA" b="1" spc="600" dirty="0">
                <a:solidFill>
                  <a:srgbClr val="FFFFFF"/>
                </a:solidFill>
              </a:rPr>
              <a:t>Les cinq grands changements</a:t>
            </a:r>
          </a:p>
        </p:txBody>
      </p:sp>
      <p:sp>
        <p:nvSpPr>
          <p:cNvPr id="3" name="Content Placeholder 2">
            <a:extLst>
              <a:ext uri="{FF2B5EF4-FFF2-40B4-BE49-F238E27FC236}">
                <a16:creationId xmlns:a16="http://schemas.microsoft.com/office/drawing/2014/main" id="{4B318BFB-F39D-4387-B781-D7D26D7F3121}"/>
              </a:ext>
            </a:extLst>
          </p:cNvPr>
          <p:cNvSpPr>
            <a:spLocks noGrp="1"/>
          </p:cNvSpPr>
          <p:nvPr>
            <p:ph idx="1"/>
            <p:custDataLst>
              <p:tags r:id="rId2"/>
            </p:custDataLst>
          </p:nvPr>
        </p:nvSpPr>
        <p:spPr>
          <a:xfrm>
            <a:off x="4965431" y="2438400"/>
            <a:ext cx="6586489" cy="4132879"/>
          </a:xfrm>
        </p:spPr>
        <p:txBody>
          <a:bodyPr vert="horz" lIns="91440" tIns="45720" rIns="91440" bIns="45720" rtlCol="0">
            <a:normAutofit/>
          </a:bodyPr>
          <a:lstStyle/>
          <a:p>
            <a:pPr marL="514350">
              <a:spcBef>
                <a:spcPts val="2400"/>
              </a:spcBef>
            </a:pPr>
            <a:r>
              <a:rPr lang="fr-CA" sz="1600" dirty="0">
                <a:solidFill>
                  <a:srgbClr val="FFFFFF"/>
                </a:solidFill>
              </a:rPr>
              <a:t>Croissance : S’en remettre plus à la densification qu’à l’aménagement des sites nouveaux pour promouvoir la croissance.</a:t>
            </a:r>
          </a:p>
          <a:p>
            <a:pPr marL="514350">
              <a:spcBef>
                <a:spcPts val="2400"/>
              </a:spcBef>
            </a:pPr>
            <a:r>
              <a:rPr lang="fr-CA" sz="1600" dirty="0">
                <a:solidFill>
                  <a:srgbClr val="FFFFFF"/>
                </a:solidFill>
              </a:rPr>
              <a:t>Mobilité : La majorité des déplacements se fera grâce à des modes de transport durables (transports en commun, déplacements à pied et à vélo et covoiturage).</a:t>
            </a:r>
          </a:p>
          <a:p>
            <a:pPr marL="514350">
              <a:spcBef>
                <a:spcPts val="2400"/>
              </a:spcBef>
            </a:pPr>
            <a:r>
              <a:rPr lang="fr-CA" sz="1600" dirty="0">
                <a:solidFill>
                  <a:srgbClr val="FFFFFF"/>
                </a:solidFill>
              </a:rPr>
              <a:t>Esthétique  urbaine : Améliorer l’esthétique. </a:t>
            </a:r>
          </a:p>
          <a:p>
            <a:pPr marL="514350">
              <a:spcBef>
                <a:spcPts val="2400"/>
              </a:spcBef>
            </a:pPr>
            <a:r>
              <a:rPr lang="fr-CA" sz="1600" dirty="0">
                <a:solidFill>
                  <a:srgbClr val="FFFFFF"/>
                </a:solidFill>
              </a:rPr>
              <a:t>Résilience : Intégrer, dans les politiques-cadres, la résilience sanitaire, environnementale, climatique et énergétique. </a:t>
            </a:r>
          </a:p>
          <a:p>
            <a:pPr marL="514350">
              <a:spcBef>
                <a:spcPts val="2400"/>
              </a:spcBef>
            </a:pPr>
            <a:r>
              <a:rPr lang="fr-CA" sz="1600" dirty="0">
                <a:solidFill>
                  <a:srgbClr val="FFFFFF"/>
                </a:solidFill>
              </a:rPr>
              <a:t>Économie : Intégrer le développement économique dans les </a:t>
            </a:r>
            <a:r>
              <a:rPr lang="fr-CA" sz="1800" dirty="0">
                <a:effectLst/>
                <a:latin typeface="Calibri" panose="020F0502020204030204" pitchFamily="34" charset="0"/>
                <a:ea typeface="Calibri" panose="020F0502020204030204" pitchFamily="34" charset="0"/>
                <a:cs typeface="Times New Roman" panose="02020603050405020304" pitchFamily="18" charset="0"/>
              </a:rPr>
              <a:t>politiques‑cadres</a:t>
            </a:r>
            <a:r>
              <a:rPr lang="fr-CA" sz="1600" dirty="0">
                <a:solidFill>
                  <a:srgbClr val="FFFFFF"/>
                </a:solidFill>
              </a:rPr>
              <a:t>. </a:t>
            </a:r>
          </a:p>
        </p:txBody>
      </p:sp>
      <p:pic>
        <p:nvPicPr>
          <p:cNvPr id="2" name="Picture 1">
            <a:extLst>
              <a:ext uri="{FF2B5EF4-FFF2-40B4-BE49-F238E27FC236}">
                <a16:creationId xmlns:a16="http://schemas.microsoft.com/office/drawing/2014/main" id="{B6A6237F-F927-4D62-A011-474FBEE73609}"/>
              </a:ext>
            </a:extLst>
          </p:cNvPr>
          <p:cNvPicPr>
            <a:picLocks noChangeAspect="1"/>
          </p:cNvPicPr>
          <p:nvPr>
            <p:custDataLst>
              <p:tags r:id="rId3"/>
            </p:custDataLst>
          </p:nvPr>
        </p:nvPicPr>
        <p:blipFill rotWithShape="1">
          <a:blip r:embed="rId7" cstate="email">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cxnSp>
        <p:nvCxnSpPr>
          <p:cNvPr id="31"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4"/>
            </p:custDataLst>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583A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41944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26B4B-9C7C-470C-B7C3-CFF21469BE5A}"/>
              </a:ext>
            </a:extLst>
          </p:cNvPr>
          <p:cNvSpPr>
            <a:spLocks noGrp="1"/>
          </p:cNvSpPr>
          <p:nvPr>
            <p:ph type="title"/>
            <p:custDataLst>
              <p:tags r:id="rId1"/>
            </p:custDataLst>
          </p:nvPr>
        </p:nvSpPr>
        <p:spPr>
          <a:xfrm>
            <a:off x="3233057" y="365125"/>
            <a:ext cx="8958943" cy="1325563"/>
          </a:xfrm>
        </p:spPr>
        <p:txBody>
          <a:bodyPr>
            <a:normAutofit/>
          </a:bodyPr>
          <a:lstStyle/>
          <a:p>
            <a:r>
              <a:rPr lang="fr-CA" sz="4000" b="1" spc="600" dirty="0">
                <a:solidFill>
                  <a:srgbClr val="FFFFFF"/>
                </a:solidFill>
              </a:rPr>
              <a:t>Les questions transversales </a:t>
            </a:r>
          </a:p>
        </p:txBody>
      </p:sp>
      <p:grpSp>
        <p:nvGrpSpPr>
          <p:cNvPr id="4" name="Group 3">
            <a:extLst>
              <a:ext uri="{FF2B5EF4-FFF2-40B4-BE49-F238E27FC236}">
                <a16:creationId xmlns:a16="http://schemas.microsoft.com/office/drawing/2014/main" id="{7D99C4A5-550F-47D8-A5BD-BF407AC34113}"/>
              </a:ext>
            </a:extLst>
          </p:cNvPr>
          <p:cNvGrpSpPr/>
          <p:nvPr>
            <p:custDataLst>
              <p:tags r:id="rId2"/>
            </p:custDataLst>
          </p:nvPr>
        </p:nvGrpSpPr>
        <p:grpSpPr>
          <a:xfrm>
            <a:off x="-3484639" y="0"/>
            <a:ext cx="6969277" cy="6858000"/>
            <a:chOff x="8686800" y="0"/>
            <a:chExt cx="6969277" cy="6858000"/>
          </a:xfrm>
        </p:grpSpPr>
        <p:pic>
          <p:nvPicPr>
            <p:cNvPr id="5" name="Picture 4" descr="Image result for ottawa new official plan logo">
              <a:extLst>
                <a:ext uri="{FF2B5EF4-FFF2-40B4-BE49-F238E27FC236}">
                  <a16:creationId xmlns:a16="http://schemas.microsoft.com/office/drawing/2014/main" id="{45F0A5B7-AA54-4D30-B78D-51D4B4DBFA2A}"/>
                </a:ext>
              </a:extLst>
            </p:cNvPr>
            <p:cNvPicPr>
              <a:picLocks noChangeAspect="1" noChangeArrowheads="1"/>
            </p:cNvPicPr>
            <p:nvPr/>
          </p:nvPicPr>
          <p:blipFill rotWithShape="1">
            <a:blip r:embed="rId18">
              <a:extLst>
                <a:ext uri="{28A0092B-C50C-407E-A947-70E740481C1C}">
                  <a14:useLocalDpi xmlns:a14="http://schemas.microsoft.com/office/drawing/2010/main"/>
                </a:ext>
              </a:extLst>
            </a:blip>
            <a:srcRect/>
            <a:stretch/>
          </p:blipFill>
          <p:spPr bwMode="auto">
            <a:xfrm>
              <a:off x="8686800" y="0"/>
              <a:ext cx="6969277"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DEFAC6AC-18E5-4283-8F91-45924BD75BCB}"/>
                </a:ext>
              </a:extLst>
            </p:cNvPr>
            <p:cNvSpPr/>
            <p:nvPr/>
          </p:nvSpPr>
          <p:spPr>
            <a:xfrm>
              <a:off x="8686800" y="0"/>
              <a:ext cx="6894589" cy="68580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pic>
        <p:nvPicPr>
          <p:cNvPr id="1026" name="Picture 2">
            <a:extLst>
              <a:ext uri="{FF2B5EF4-FFF2-40B4-BE49-F238E27FC236}">
                <a16:creationId xmlns:a16="http://schemas.microsoft.com/office/drawing/2014/main" id="{793C61D4-CDBE-4A06-A9C9-ED70B87B7966}"/>
              </a:ext>
            </a:extLst>
          </p:cNvPr>
          <p:cNvPicPr>
            <a:picLocks noChangeAspect="1" noChangeArrowheads="1"/>
          </p:cNvPicPr>
          <p:nvPr>
            <p:custDataLst>
              <p:tags r:id="rId3"/>
            </p:custDataLst>
          </p:nvPr>
        </p:nvPicPr>
        <p:blipFill>
          <a:blip r:embed="rId19">
            <a:extLst>
              <a:ext uri="{28A0092B-C50C-407E-A947-70E740481C1C}">
                <a14:useLocalDpi xmlns:a14="http://schemas.microsoft.com/office/drawing/2010/main"/>
              </a:ext>
            </a:extLst>
          </a:blip>
          <a:srcRect/>
          <a:stretch>
            <a:fillRect/>
          </a:stretch>
        </p:blipFill>
        <p:spPr bwMode="auto">
          <a:xfrm>
            <a:off x="-1528763" y="-2032000"/>
            <a:ext cx="9620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4758A3FD-4575-4C8E-812F-D1B683DE0D31}"/>
              </a:ext>
            </a:extLst>
          </p:cNvPr>
          <p:cNvPicPr>
            <a:picLocks noChangeAspect="1" noChangeArrowheads="1"/>
          </p:cNvPicPr>
          <p:nvPr>
            <p:custDataLst>
              <p:tags r:id="rId4"/>
            </p:custDataLst>
          </p:nvPr>
        </p:nvPicPr>
        <p:blipFill>
          <a:blip r:embed="rId20">
            <a:extLst>
              <a:ext uri="{28A0092B-C50C-407E-A947-70E740481C1C}">
                <a14:useLocalDpi xmlns:a14="http://schemas.microsoft.com/office/drawing/2010/main"/>
              </a:ext>
            </a:extLst>
          </a:blip>
          <a:srcRect/>
          <a:stretch>
            <a:fillRect/>
          </a:stretch>
        </p:blipFill>
        <p:spPr bwMode="auto">
          <a:xfrm>
            <a:off x="3755671" y="2488506"/>
            <a:ext cx="2296551" cy="2296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4DBC01C-9454-4856-ACFD-2C1B6058385A}"/>
              </a:ext>
            </a:extLst>
          </p:cNvPr>
          <p:cNvPicPr>
            <a:picLocks noChangeAspect="1" noChangeArrowheads="1"/>
          </p:cNvPicPr>
          <p:nvPr>
            <p:custDataLst>
              <p:tags r:id="rId5"/>
            </p:custDataLst>
          </p:nvPr>
        </p:nvPicPr>
        <p:blipFill>
          <a:blip r:embed="rId21">
            <a:extLst>
              <a:ext uri="{28A0092B-C50C-407E-A947-70E740481C1C}">
                <a14:useLocalDpi xmlns:a14="http://schemas.microsoft.com/office/drawing/2010/main"/>
              </a:ext>
            </a:extLst>
          </a:blip>
          <a:srcRect/>
          <a:stretch>
            <a:fillRect/>
          </a:stretch>
        </p:blipFill>
        <p:spPr bwMode="auto">
          <a:xfrm>
            <a:off x="7291050" y="1223780"/>
            <a:ext cx="2296551" cy="229655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53AEAEF2-DB96-47B3-8E85-8CC592D8E2B3}"/>
              </a:ext>
            </a:extLst>
          </p:cNvPr>
          <p:cNvPicPr>
            <a:picLocks noChangeAspect="1" noChangeArrowheads="1"/>
          </p:cNvPicPr>
          <p:nvPr>
            <p:custDataLst>
              <p:tags r:id="rId6"/>
            </p:custDataLst>
          </p:nvPr>
        </p:nvPicPr>
        <p:blipFill>
          <a:blip r:embed="rId22">
            <a:extLst>
              <a:ext uri="{28A0092B-C50C-407E-A947-70E740481C1C}">
                <a14:useLocalDpi xmlns:a14="http://schemas.microsoft.com/office/drawing/2010/main"/>
              </a:ext>
            </a:extLst>
          </a:blip>
          <a:srcRect/>
          <a:stretch>
            <a:fillRect/>
          </a:stretch>
        </p:blipFill>
        <p:spPr bwMode="auto">
          <a:xfrm>
            <a:off x="3755671" y="3903873"/>
            <a:ext cx="2296550" cy="22965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3EF8694-310B-4390-A94A-456B7D33ECFA}"/>
              </a:ext>
            </a:extLst>
          </p:cNvPr>
          <p:cNvPicPr>
            <a:picLocks noChangeAspect="1" noChangeArrowheads="1"/>
          </p:cNvPicPr>
          <p:nvPr>
            <p:custDataLst>
              <p:tags r:id="rId7"/>
            </p:custDataLst>
          </p:nvPr>
        </p:nvPicPr>
        <p:blipFill>
          <a:blip r:embed="rId23">
            <a:extLst>
              <a:ext uri="{28A0092B-C50C-407E-A947-70E740481C1C}">
                <a14:useLocalDpi xmlns:a14="http://schemas.microsoft.com/office/drawing/2010/main"/>
              </a:ext>
            </a:extLst>
          </a:blip>
          <a:srcRect/>
          <a:stretch>
            <a:fillRect/>
          </a:stretch>
        </p:blipFill>
        <p:spPr bwMode="auto">
          <a:xfrm>
            <a:off x="7291049" y="2488507"/>
            <a:ext cx="2296550" cy="22965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1343E37A-76A4-41EC-8248-A9E1529E080D}"/>
              </a:ext>
            </a:extLst>
          </p:cNvPr>
          <p:cNvPicPr>
            <a:picLocks noChangeAspect="1" noChangeArrowheads="1"/>
          </p:cNvPicPr>
          <p:nvPr>
            <p:custDataLst>
              <p:tags r:id="rId8"/>
            </p:custDataLst>
          </p:nvPr>
        </p:nvPicPr>
        <p:blipFill>
          <a:blip r:embed="rId24">
            <a:extLst>
              <a:ext uri="{28A0092B-C50C-407E-A947-70E740481C1C}">
                <a14:useLocalDpi xmlns:a14="http://schemas.microsoft.com/office/drawing/2010/main"/>
              </a:ext>
            </a:extLst>
          </a:blip>
          <a:srcRect/>
          <a:stretch>
            <a:fillRect/>
          </a:stretch>
        </p:blipFill>
        <p:spPr bwMode="auto">
          <a:xfrm>
            <a:off x="7295266" y="3764082"/>
            <a:ext cx="2296550" cy="22965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0CBD8636-015D-44A7-A6EC-607A2855C865}"/>
              </a:ext>
            </a:extLst>
          </p:cNvPr>
          <p:cNvPicPr>
            <a:picLocks noChangeAspect="1" noChangeArrowheads="1"/>
          </p:cNvPicPr>
          <p:nvPr>
            <p:custDataLst>
              <p:tags r:id="rId9"/>
            </p:custDataLst>
          </p:nvPr>
        </p:nvPicPr>
        <p:blipFill>
          <a:blip r:embed="rId19">
            <a:extLst>
              <a:ext uri="{28A0092B-C50C-407E-A947-70E740481C1C}">
                <a14:useLocalDpi xmlns:a14="http://schemas.microsoft.com/office/drawing/2010/main"/>
              </a:ext>
            </a:extLst>
          </a:blip>
          <a:srcRect/>
          <a:stretch>
            <a:fillRect/>
          </a:stretch>
        </p:blipFill>
        <p:spPr bwMode="auto">
          <a:xfrm>
            <a:off x="3732932" y="1162943"/>
            <a:ext cx="2296551" cy="22965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4498E3C-3DF2-4BA9-B3AC-2508618C156C}"/>
              </a:ext>
            </a:extLst>
          </p:cNvPr>
          <p:cNvSpPr txBox="1"/>
          <p:nvPr>
            <p:custDataLst>
              <p:tags r:id="rId10"/>
            </p:custDataLst>
          </p:nvPr>
        </p:nvSpPr>
        <p:spPr>
          <a:xfrm>
            <a:off x="5588237" y="2081651"/>
            <a:ext cx="1680074" cy="369332"/>
          </a:xfrm>
          <a:prstGeom prst="rect">
            <a:avLst/>
          </a:prstGeom>
          <a:noFill/>
        </p:spPr>
        <p:txBody>
          <a:bodyPr wrap="square" rtlCol="0">
            <a:spAutoFit/>
          </a:bodyPr>
          <a:lstStyle/>
          <a:p>
            <a:r>
              <a:rPr lang="fr-CA" dirty="0">
                <a:solidFill>
                  <a:srgbClr val="FFFFFF"/>
                </a:solidFill>
              </a:rPr>
              <a:t>Régénération</a:t>
            </a:r>
          </a:p>
        </p:txBody>
      </p:sp>
      <p:sp>
        <p:nvSpPr>
          <p:cNvPr id="18" name="TextBox 17">
            <a:extLst>
              <a:ext uri="{FF2B5EF4-FFF2-40B4-BE49-F238E27FC236}">
                <a16:creationId xmlns:a16="http://schemas.microsoft.com/office/drawing/2014/main" id="{A2C196C2-223C-4C95-A5F8-A6F1CBF4F191}"/>
              </a:ext>
            </a:extLst>
          </p:cNvPr>
          <p:cNvSpPr txBox="1"/>
          <p:nvPr>
            <p:custDataLst>
              <p:tags r:id="rId11"/>
            </p:custDataLst>
          </p:nvPr>
        </p:nvSpPr>
        <p:spPr>
          <a:xfrm>
            <a:off x="5674345" y="3289489"/>
            <a:ext cx="1900161" cy="646331"/>
          </a:xfrm>
          <a:prstGeom prst="rect">
            <a:avLst/>
          </a:prstGeom>
          <a:noFill/>
        </p:spPr>
        <p:txBody>
          <a:bodyPr wrap="square" rtlCol="0">
            <a:spAutoFit/>
          </a:bodyPr>
          <a:lstStyle/>
          <a:p>
            <a:r>
              <a:rPr lang="fr-CA" dirty="0">
                <a:solidFill>
                  <a:srgbClr val="FFFFFF"/>
                </a:solidFill>
              </a:rPr>
              <a:t>Développement économique</a:t>
            </a:r>
          </a:p>
        </p:txBody>
      </p:sp>
      <p:sp>
        <p:nvSpPr>
          <p:cNvPr id="19" name="TextBox 18">
            <a:extLst>
              <a:ext uri="{FF2B5EF4-FFF2-40B4-BE49-F238E27FC236}">
                <a16:creationId xmlns:a16="http://schemas.microsoft.com/office/drawing/2014/main" id="{D228ECD1-9AB5-4789-B843-A0D82D340D50}"/>
              </a:ext>
            </a:extLst>
          </p:cNvPr>
          <p:cNvSpPr txBox="1"/>
          <p:nvPr>
            <p:custDataLst>
              <p:tags r:id="rId12"/>
            </p:custDataLst>
          </p:nvPr>
        </p:nvSpPr>
        <p:spPr>
          <a:xfrm>
            <a:off x="5650506" y="4590483"/>
            <a:ext cx="2037560" cy="923330"/>
          </a:xfrm>
          <a:prstGeom prst="rect">
            <a:avLst/>
          </a:prstGeom>
          <a:noFill/>
        </p:spPr>
        <p:txBody>
          <a:bodyPr wrap="square" rtlCol="0">
            <a:spAutoFit/>
          </a:bodyPr>
          <a:lstStyle/>
          <a:p>
            <a:r>
              <a:rPr lang="fr-CA" dirty="0">
                <a:solidFill>
                  <a:srgbClr val="FFFFFF"/>
                </a:solidFill>
              </a:rPr>
              <a:t>Collectivités saines et inclusives</a:t>
            </a:r>
          </a:p>
        </p:txBody>
      </p:sp>
      <p:sp>
        <p:nvSpPr>
          <p:cNvPr id="20" name="TextBox 19">
            <a:extLst>
              <a:ext uri="{FF2B5EF4-FFF2-40B4-BE49-F238E27FC236}">
                <a16:creationId xmlns:a16="http://schemas.microsoft.com/office/drawing/2014/main" id="{9C2A2B4D-E8ED-44D2-986E-C176916C8969}"/>
              </a:ext>
            </a:extLst>
          </p:cNvPr>
          <p:cNvSpPr txBox="1"/>
          <p:nvPr>
            <p:custDataLst>
              <p:tags r:id="rId13"/>
            </p:custDataLst>
          </p:nvPr>
        </p:nvSpPr>
        <p:spPr>
          <a:xfrm>
            <a:off x="9146352" y="2017166"/>
            <a:ext cx="2296550" cy="923330"/>
          </a:xfrm>
          <a:prstGeom prst="rect">
            <a:avLst/>
          </a:prstGeom>
          <a:noFill/>
        </p:spPr>
        <p:txBody>
          <a:bodyPr wrap="square" rtlCol="0">
            <a:spAutoFit/>
          </a:bodyPr>
          <a:lstStyle/>
          <a:p>
            <a:r>
              <a:rPr lang="fr-CA" dirty="0">
                <a:solidFill>
                  <a:srgbClr val="FFFFFF"/>
                </a:solidFill>
              </a:rPr>
              <a:t>Énergie et  changement climatique</a:t>
            </a:r>
          </a:p>
        </p:txBody>
      </p:sp>
      <p:sp>
        <p:nvSpPr>
          <p:cNvPr id="21" name="TextBox 20">
            <a:extLst>
              <a:ext uri="{FF2B5EF4-FFF2-40B4-BE49-F238E27FC236}">
                <a16:creationId xmlns:a16="http://schemas.microsoft.com/office/drawing/2014/main" id="{35F03CED-FA27-4893-92FF-0CC494CC0B97}"/>
              </a:ext>
            </a:extLst>
          </p:cNvPr>
          <p:cNvSpPr txBox="1"/>
          <p:nvPr>
            <p:custDataLst>
              <p:tags r:id="rId14"/>
            </p:custDataLst>
          </p:nvPr>
        </p:nvSpPr>
        <p:spPr>
          <a:xfrm>
            <a:off x="9258170" y="3394750"/>
            <a:ext cx="1680074" cy="646331"/>
          </a:xfrm>
          <a:prstGeom prst="rect">
            <a:avLst/>
          </a:prstGeom>
          <a:noFill/>
        </p:spPr>
        <p:txBody>
          <a:bodyPr wrap="square" rtlCol="0">
            <a:spAutoFit/>
          </a:bodyPr>
          <a:lstStyle/>
          <a:p>
            <a:r>
              <a:rPr lang="fr-CA" dirty="0">
                <a:solidFill>
                  <a:srgbClr val="FFFFFF"/>
                </a:solidFill>
              </a:rPr>
              <a:t>Équité des genres</a:t>
            </a:r>
          </a:p>
        </p:txBody>
      </p:sp>
      <p:sp>
        <p:nvSpPr>
          <p:cNvPr id="22" name="TextBox 21">
            <a:extLst>
              <a:ext uri="{FF2B5EF4-FFF2-40B4-BE49-F238E27FC236}">
                <a16:creationId xmlns:a16="http://schemas.microsoft.com/office/drawing/2014/main" id="{82BAA7D4-C67C-4B24-9978-AAE1EC1171C5}"/>
              </a:ext>
            </a:extLst>
          </p:cNvPr>
          <p:cNvSpPr txBox="1"/>
          <p:nvPr>
            <p:custDataLst>
              <p:tags r:id="rId15"/>
            </p:custDataLst>
          </p:nvPr>
        </p:nvSpPr>
        <p:spPr>
          <a:xfrm>
            <a:off x="9258170" y="4688320"/>
            <a:ext cx="1680074" cy="369332"/>
          </a:xfrm>
          <a:prstGeom prst="rect">
            <a:avLst/>
          </a:prstGeom>
          <a:noFill/>
        </p:spPr>
        <p:txBody>
          <a:bodyPr wrap="square" rtlCol="0">
            <a:spAutoFit/>
          </a:bodyPr>
          <a:lstStyle/>
          <a:p>
            <a:r>
              <a:rPr lang="fr-CA" dirty="0">
                <a:solidFill>
                  <a:srgbClr val="FFFFFF"/>
                </a:solidFill>
              </a:rPr>
              <a:t>Culture</a:t>
            </a:r>
          </a:p>
        </p:txBody>
      </p:sp>
    </p:spTree>
    <p:extLst>
      <p:ext uri="{BB962C8B-B14F-4D97-AF65-F5344CB8AC3E}">
        <p14:creationId xmlns:p14="http://schemas.microsoft.com/office/powerpoint/2010/main" val="1770715421"/>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5D1C86-8378-4225-9367-7844200B7D90}"/>
              </a:ext>
            </a:extLst>
          </p:cNvPr>
          <p:cNvSpPr txBox="1">
            <a:spLocks/>
          </p:cNvSpPr>
          <p:nvPr>
            <p:custDataLst>
              <p:tags r:id="rId1"/>
            </p:custDataLst>
          </p:nvPr>
        </p:nvSpPr>
        <p:spPr>
          <a:xfrm>
            <a:off x="4965430" y="629268"/>
            <a:ext cx="6586491" cy="1286160"/>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fr-CA" b="1" spc="600" dirty="0">
                <a:solidFill>
                  <a:srgbClr val="FFFFFF"/>
                </a:solidFill>
              </a:rPr>
              <a:t>La gestion de la croissance </a:t>
            </a:r>
            <a:r>
              <a:rPr lang="en-US" b="1" spc="600" dirty="0">
                <a:solidFill>
                  <a:srgbClr val="FFFFFF"/>
                </a:solidFill>
              </a:rPr>
              <a:t>et </a:t>
            </a:r>
            <a:r>
              <a:rPr lang="fr-CA" b="1" spc="600" dirty="0">
                <a:solidFill>
                  <a:srgbClr val="FFFFFF"/>
                </a:solidFill>
              </a:rPr>
              <a:t>la régénération </a:t>
            </a:r>
            <a:endParaRPr lang="en-US" b="1" spc="600" dirty="0">
              <a:solidFill>
                <a:srgbClr val="FFFFFF"/>
              </a:solidFill>
            </a:endParaRPr>
          </a:p>
        </p:txBody>
      </p:sp>
      <p:sp>
        <p:nvSpPr>
          <p:cNvPr id="3" name="Content Placeholder 2">
            <a:extLst>
              <a:ext uri="{FF2B5EF4-FFF2-40B4-BE49-F238E27FC236}">
                <a16:creationId xmlns:a16="http://schemas.microsoft.com/office/drawing/2014/main" id="{4B318BFB-F39D-4387-B781-D7D26D7F3121}"/>
              </a:ext>
            </a:extLst>
          </p:cNvPr>
          <p:cNvSpPr>
            <a:spLocks noGrp="1"/>
          </p:cNvSpPr>
          <p:nvPr>
            <p:ph idx="1"/>
            <p:custDataLst>
              <p:tags r:id="rId2"/>
            </p:custDataLst>
          </p:nvPr>
        </p:nvSpPr>
        <p:spPr>
          <a:xfrm>
            <a:off x="4965431" y="2438401"/>
            <a:ext cx="6586489" cy="3902438"/>
          </a:xfrm>
        </p:spPr>
        <p:txBody>
          <a:bodyPr vert="horz" lIns="91440" tIns="45720" rIns="91440" bIns="45720" rtlCol="0">
            <a:normAutofit/>
          </a:bodyPr>
          <a:lstStyle/>
          <a:p>
            <a:pPr marL="514350">
              <a:spcBef>
                <a:spcPts val="2400"/>
              </a:spcBef>
            </a:pPr>
            <a:r>
              <a:rPr lang="fr-CA" sz="2400" noProof="0" dirty="0">
                <a:solidFill>
                  <a:srgbClr val="FFFFFF"/>
                </a:solidFill>
              </a:rPr>
              <a:t>Cible de régénération de 60 % d’ici 2046</a:t>
            </a:r>
          </a:p>
          <a:p>
            <a:pPr marL="514350">
              <a:spcBef>
                <a:spcPts val="2400"/>
              </a:spcBef>
            </a:pPr>
            <a:r>
              <a:rPr lang="fr-CA" sz="2400" dirty="0">
                <a:solidFill>
                  <a:srgbClr val="FFFFFF"/>
                </a:solidFill>
              </a:rPr>
              <a:t>Orienter la croissance dans les </a:t>
            </a:r>
            <a:r>
              <a:rPr lang="fr-CA" sz="2400" noProof="0" dirty="0">
                <a:solidFill>
                  <a:srgbClr val="FFFFFF"/>
                </a:solidFill>
              </a:rPr>
              <a:t>quartiers où tout est à 15 minutes, dans lesquels on a accès, en moins de 15 minutes à pied, à tout ce dont on a besoin au quotidien et chaque semaine : carrefours, couloirs et quartiers.</a:t>
            </a:r>
          </a:p>
          <a:p>
            <a:pPr marL="514350">
              <a:spcBef>
                <a:spcPts val="2400"/>
              </a:spcBef>
            </a:pPr>
            <a:r>
              <a:rPr lang="fr-CA" sz="2400" noProof="0" dirty="0">
                <a:solidFill>
                  <a:srgbClr val="FFFFFF"/>
                </a:solidFill>
              </a:rPr>
              <a:t>La demande projetée de logements devrait entre autres porter sur des habitations de plain-pied plus vastes.</a:t>
            </a:r>
          </a:p>
        </p:txBody>
      </p:sp>
      <p:cxnSp>
        <p:nvCxnSpPr>
          <p:cNvPr id="31"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3"/>
            </p:custDataLst>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583A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CE6662C-2175-479C-A652-C973CA336C54}"/>
              </a:ext>
            </a:extLst>
          </p:cNvPr>
          <p:cNvPicPr>
            <a:picLocks noChangeAspect="1"/>
          </p:cNvPicPr>
          <p:nvPr>
            <p:custDataLst>
              <p:tags r:id="rId4"/>
            </p:custDataLst>
          </p:nvPr>
        </p:nvPicPr>
        <p:blipFill>
          <a:blip r:embed="rId8" cstate="email">
            <a:extLst>
              <a:ext uri="{28A0092B-C50C-407E-A947-70E740481C1C}">
                <a14:useLocalDpi xmlns:a14="http://schemas.microsoft.com/office/drawing/2010/main"/>
              </a:ext>
            </a:extLst>
          </a:blip>
          <a:stretch>
            <a:fillRect/>
          </a:stretch>
        </p:blipFill>
        <p:spPr>
          <a:xfrm>
            <a:off x="-1" y="0"/>
            <a:ext cx="4616971" cy="3770281"/>
          </a:xfrm>
          <a:prstGeom prst="rect">
            <a:avLst/>
          </a:prstGeom>
        </p:spPr>
      </p:pic>
      <p:pic>
        <p:nvPicPr>
          <p:cNvPr id="5" name="Picture 4">
            <a:extLst>
              <a:ext uri="{FF2B5EF4-FFF2-40B4-BE49-F238E27FC236}">
                <a16:creationId xmlns:a16="http://schemas.microsoft.com/office/drawing/2014/main" id="{5A9BFFD3-40FD-4179-BDDB-951B31F270EF}"/>
              </a:ext>
            </a:extLst>
          </p:cNvPr>
          <p:cNvPicPr>
            <a:picLocks noChangeAspect="1"/>
          </p:cNvPicPr>
          <p:nvPr>
            <p:custDataLst>
              <p:tags r:id="rId5"/>
            </p:custDataLst>
          </p:nvPr>
        </p:nvPicPr>
        <p:blipFill>
          <a:blip r:embed="rId9" cstate="email">
            <a:extLst>
              <a:ext uri="{28A0092B-C50C-407E-A947-70E740481C1C}">
                <a14:useLocalDpi xmlns:a14="http://schemas.microsoft.com/office/drawing/2010/main"/>
              </a:ext>
            </a:extLst>
          </a:blip>
          <a:stretch>
            <a:fillRect/>
          </a:stretch>
        </p:blipFill>
        <p:spPr>
          <a:xfrm>
            <a:off x="-1" y="3770281"/>
            <a:ext cx="4616971" cy="3087720"/>
          </a:xfrm>
          <a:prstGeom prst="rect">
            <a:avLst/>
          </a:prstGeom>
        </p:spPr>
      </p:pic>
    </p:spTree>
    <p:extLst>
      <p:ext uri="{BB962C8B-B14F-4D97-AF65-F5344CB8AC3E}">
        <p14:creationId xmlns:p14="http://schemas.microsoft.com/office/powerpoint/2010/main" val="356475925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1F1DFC-8381-4717-A7FE-9648EE56E740}"/>
              </a:ext>
            </a:extLst>
          </p:cNvPr>
          <p:cNvPicPr>
            <a:picLocks noChangeAspect="1"/>
          </p:cNvPicPr>
          <p:nvPr>
            <p:custDataLst>
              <p:tags r:id="rId1"/>
            </p:custDataLst>
          </p:nvPr>
        </p:nvPicPr>
        <p:blipFill rotWithShape="1">
          <a:blip r:embed="rId21" cstate="email">
            <a:extLst>
              <a:ext uri="{28A0092B-C50C-407E-A947-70E740481C1C}">
                <a14:useLocalDpi xmlns:a14="http://schemas.microsoft.com/office/drawing/2010/main"/>
              </a:ext>
            </a:extLst>
          </a:blip>
          <a:srcRect/>
          <a:stretch/>
        </p:blipFill>
        <p:spPr>
          <a:xfrm>
            <a:off x="0" y="6935820"/>
            <a:ext cx="12102861" cy="2355405"/>
          </a:xfrm>
          <a:prstGeom prst="rect">
            <a:avLst/>
          </a:prstGeom>
        </p:spPr>
      </p:pic>
      <p:pic>
        <p:nvPicPr>
          <p:cNvPr id="23" name="Picture 22">
            <a:extLst>
              <a:ext uri="{FF2B5EF4-FFF2-40B4-BE49-F238E27FC236}">
                <a16:creationId xmlns:a16="http://schemas.microsoft.com/office/drawing/2014/main" id="{3241B952-F183-4D4C-A0EE-ED517F2A9F64}"/>
              </a:ext>
            </a:extLst>
          </p:cNvPr>
          <p:cNvPicPr>
            <a:picLocks noChangeAspect="1"/>
          </p:cNvPicPr>
          <p:nvPr>
            <p:custDataLst>
              <p:tags r:id="rId2"/>
            </p:custDataLst>
          </p:nvPr>
        </p:nvPicPr>
        <p:blipFill>
          <a:blip r:embed="rId22" cstate="email">
            <a:extLst>
              <a:ext uri="{28A0092B-C50C-407E-A947-70E740481C1C}">
                <a14:useLocalDpi xmlns:a14="http://schemas.microsoft.com/office/drawing/2010/main"/>
              </a:ext>
            </a:extLst>
          </a:blip>
          <a:stretch>
            <a:fillRect/>
          </a:stretch>
        </p:blipFill>
        <p:spPr>
          <a:xfrm>
            <a:off x="8140523" y="7723027"/>
            <a:ext cx="2057055" cy="1237428"/>
          </a:xfrm>
          <a:prstGeom prst="rect">
            <a:avLst/>
          </a:prstGeom>
        </p:spPr>
      </p:pic>
      <p:sp>
        <p:nvSpPr>
          <p:cNvPr id="24" name="TextBox 23">
            <a:extLst>
              <a:ext uri="{FF2B5EF4-FFF2-40B4-BE49-F238E27FC236}">
                <a16:creationId xmlns:a16="http://schemas.microsoft.com/office/drawing/2014/main" id="{FA8DBC58-CDE4-4F82-93D8-3E11DC1D02D4}"/>
              </a:ext>
            </a:extLst>
          </p:cNvPr>
          <p:cNvSpPr txBox="1"/>
          <p:nvPr>
            <p:custDataLst>
              <p:tags r:id="rId3"/>
            </p:custDataLst>
          </p:nvPr>
        </p:nvSpPr>
        <p:spPr>
          <a:xfrm>
            <a:off x="8417863" y="6462058"/>
            <a:ext cx="1244893" cy="369332"/>
          </a:xfrm>
          <a:prstGeom prst="rect">
            <a:avLst/>
          </a:prstGeom>
          <a:noFill/>
        </p:spPr>
        <p:txBody>
          <a:bodyPr wrap="none" rtlCol="0">
            <a:spAutoFit/>
          </a:bodyPr>
          <a:lstStyle/>
          <a:p>
            <a:r>
              <a:rPr lang="fr-CA" b="1" dirty="0" err="1"/>
              <a:t>Westboro</a:t>
            </a:r>
            <a:endParaRPr lang="fr-CA" b="1" dirty="0"/>
          </a:p>
        </p:txBody>
      </p:sp>
      <p:pic>
        <p:nvPicPr>
          <p:cNvPr id="21" name="Picture 20" descr="A view of a large body of water with a city in the background&#10;&#10;Description automatically generated">
            <a:extLst>
              <a:ext uri="{FF2B5EF4-FFF2-40B4-BE49-F238E27FC236}">
                <a16:creationId xmlns:a16="http://schemas.microsoft.com/office/drawing/2014/main" id="{9F6F77FB-7B5D-47F7-83D6-D11847D86E82}"/>
              </a:ext>
            </a:extLst>
          </p:cNvPr>
          <p:cNvPicPr>
            <a:picLocks noChangeAspect="1"/>
          </p:cNvPicPr>
          <p:nvPr>
            <p:custDataLst>
              <p:tags r:id="rId4"/>
            </p:custDataLst>
          </p:nvPr>
        </p:nvPicPr>
        <p:blipFill rotWithShape="1">
          <a:blip r:embed="rId23" cstate="email">
            <a:extLst>
              <a:ext uri="{28A0092B-C50C-407E-A947-70E740481C1C}">
                <a14:useLocalDpi xmlns:a14="http://schemas.microsoft.com/office/drawing/2010/main"/>
              </a:ext>
            </a:extLst>
          </a:blip>
          <a:srcRect/>
          <a:stretch/>
        </p:blipFill>
        <p:spPr>
          <a:xfrm>
            <a:off x="10164767" y="7708291"/>
            <a:ext cx="1990184" cy="1241118"/>
          </a:xfrm>
          <a:prstGeom prst="rect">
            <a:avLst/>
          </a:prstGeom>
        </p:spPr>
      </p:pic>
      <p:sp>
        <p:nvSpPr>
          <p:cNvPr id="22" name="TextBox 21">
            <a:extLst>
              <a:ext uri="{FF2B5EF4-FFF2-40B4-BE49-F238E27FC236}">
                <a16:creationId xmlns:a16="http://schemas.microsoft.com/office/drawing/2014/main" id="{4F7DC5F5-29BD-4811-92B7-D0AE62E8FEBC}"/>
              </a:ext>
            </a:extLst>
          </p:cNvPr>
          <p:cNvSpPr txBox="1"/>
          <p:nvPr>
            <p:custDataLst>
              <p:tags r:id="rId5"/>
            </p:custDataLst>
          </p:nvPr>
        </p:nvSpPr>
        <p:spPr>
          <a:xfrm>
            <a:off x="10402262" y="6462058"/>
            <a:ext cx="1281248" cy="369332"/>
          </a:xfrm>
          <a:prstGeom prst="rect">
            <a:avLst/>
          </a:prstGeom>
          <a:noFill/>
        </p:spPr>
        <p:txBody>
          <a:bodyPr wrap="none" rtlCol="0">
            <a:spAutoFit/>
          </a:bodyPr>
          <a:lstStyle/>
          <a:p>
            <a:pPr algn="ctr"/>
            <a:r>
              <a:rPr lang="fr-CA" b="1" dirty="0">
                <a:solidFill>
                  <a:srgbClr val="FFFFFF"/>
                </a:solidFill>
              </a:rPr>
              <a:t>Centre-ville</a:t>
            </a:r>
          </a:p>
        </p:txBody>
      </p:sp>
      <p:pic>
        <p:nvPicPr>
          <p:cNvPr id="19" name="Picture 18">
            <a:extLst>
              <a:ext uri="{FF2B5EF4-FFF2-40B4-BE49-F238E27FC236}">
                <a16:creationId xmlns:a16="http://schemas.microsoft.com/office/drawing/2014/main" id="{10B95D25-817A-4DE8-BA5C-AF4DB33A5A1C}"/>
              </a:ext>
            </a:extLst>
          </p:cNvPr>
          <p:cNvPicPr>
            <a:picLocks noChangeAspect="1"/>
          </p:cNvPicPr>
          <p:nvPr>
            <p:custDataLst>
              <p:tags r:id="rId6"/>
            </p:custDataLst>
          </p:nvPr>
        </p:nvPicPr>
        <p:blipFill>
          <a:blip r:embed="rId24" cstate="email">
            <a:extLst>
              <a:ext uri="{28A0092B-C50C-407E-A947-70E740481C1C}">
                <a14:useLocalDpi xmlns:a14="http://schemas.microsoft.com/office/drawing/2010/main"/>
              </a:ext>
            </a:extLst>
          </a:blip>
          <a:stretch>
            <a:fillRect/>
          </a:stretch>
        </p:blipFill>
        <p:spPr>
          <a:xfrm>
            <a:off x="2061547" y="7697246"/>
            <a:ext cx="2071656" cy="1237426"/>
          </a:xfrm>
          <a:prstGeom prst="rect">
            <a:avLst/>
          </a:prstGeom>
        </p:spPr>
      </p:pic>
      <p:sp>
        <p:nvSpPr>
          <p:cNvPr id="20" name="TextBox 19">
            <a:extLst>
              <a:ext uri="{FF2B5EF4-FFF2-40B4-BE49-F238E27FC236}">
                <a16:creationId xmlns:a16="http://schemas.microsoft.com/office/drawing/2014/main" id="{AAC2C420-768F-4270-A70F-10E1C8B43C64}"/>
              </a:ext>
            </a:extLst>
          </p:cNvPr>
          <p:cNvSpPr txBox="1"/>
          <p:nvPr>
            <p:custDataLst>
              <p:tags r:id="rId7"/>
            </p:custDataLst>
          </p:nvPr>
        </p:nvSpPr>
        <p:spPr>
          <a:xfrm>
            <a:off x="2437396" y="6462058"/>
            <a:ext cx="1210588" cy="369332"/>
          </a:xfrm>
          <a:prstGeom prst="rect">
            <a:avLst/>
          </a:prstGeom>
          <a:noFill/>
        </p:spPr>
        <p:txBody>
          <a:bodyPr wrap="none" rtlCol="0">
            <a:spAutoFit/>
          </a:bodyPr>
          <a:lstStyle/>
          <a:p>
            <a:pPr algn="ctr"/>
            <a:r>
              <a:rPr lang="fr-CA" b="1" dirty="0" err="1"/>
              <a:t>Stittsville</a:t>
            </a:r>
            <a:endParaRPr lang="fr-CA" b="1" dirty="0"/>
          </a:p>
        </p:txBody>
      </p:sp>
      <p:pic>
        <p:nvPicPr>
          <p:cNvPr id="17" name="Picture 16" descr="A close up of a street in front of a brick building&#10;&#10;Description automatically generated">
            <a:extLst>
              <a:ext uri="{FF2B5EF4-FFF2-40B4-BE49-F238E27FC236}">
                <a16:creationId xmlns:a16="http://schemas.microsoft.com/office/drawing/2014/main" id="{74A411B2-B516-4503-A12B-2B517C2791B2}"/>
              </a:ext>
            </a:extLst>
          </p:cNvPr>
          <p:cNvPicPr>
            <a:picLocks noChangeAspect="1"/>
          </p:cNvPicPr>
          <p:nvPr>
            <p:custDataLst>
              <p:tags r:id="rId8"/>
            </p:custDataLst>
          </p:nvPr>
        </p:nvPicPr>
        <p:blipFill rotWithShape="1">
          <a:blip r:embed="rId25" cstate="email">
            <a:extLst>
              <a:ext uri="{28A0092B-C50C-407E-A947-70E740481C1C}">
                <a14:useLocalDpi xmlns:a14="http://schemas.microsoft.com/office/drawing/2010/main"/>
              </a:ext>
            </a:extLst>
          </a:blip>
          <a:srcRect/>
          <a:stretch/>
        </p:blipFill>
        <p:spPr>
          <a:xfrm>
            <a:off x="6153731" y="7713190"/>
            <a:ext cx="2023319" cy="1237427"/>
          </a:xfrm>
          <a:prstGeom prst="rect">
            <a:avLst/>
          </a:prstGeom>
        </p:spPr>
      </p:pic>
      <p:sp>
        <p:nvSpPr>
          <p:cNvPr id="18" name="TextBox 17">
            <a:extLst>
              <a:ext uri="{FF2B5EF4-FFF2-40B4-BE49-F238E27FC236}">
                <a16:creationId xmlns:a16="http://schemas.microsoft.com/office/drawing/2014/main" id="{8E40B82D-34B0-4091-AC0C-C4F0809AEBBE}"/>
              </a:ext>
            </a:extLst>
          </p:cNvPr>
          <p:cNvSpPr txBox="1"/>
          <p:nvPr>
            <p:custDataLst>
              <p:tags r:id="rId9"/>
            </p:custDataLst>
          </p:nvPr>
        </p:nvSpPr>
        <p:spPr>
          <a:xfrm>
            <a:off x="6387152" y="6462058"/>
            <a:ext cx="1563838" cy="369332"/>
          </a:xfrm>
          <a:prstGeom prst="rect">
            <a:avLst/>
          </a:prstGeom>
          <a:noFill/>
        </p:spPr>
        <p:txBody>
          <a:bodyPr wrap="square" rtlCol="0">
            <a:spAutoFit/>
          </a:bodyPr>
          <a:lstStyle/>
          <a:p>
            <a:pPr algn="ctr"/>
            <a:r>
              <a:rPr lang="fr-CA" b="1" dirty="0" err="1"/>
              <a:t>Beacon</a:t>
            </a:r>
            <a:r>
              <a:rPr lang="fr-CA" b="1" dirty="0"/>
              <a:t> Hill</a:t>
            </a:r>
            <a:endParaRPr lang="fr-CA" b="1" dirty="0">
              <a:solidFill>
                <a:srgbClr val="00B050"/>
              </a:solidFill>
            </a:endParaRPr>
          </a:p>
        </p:txBody>
      </p:sp>
      <p:pic>
        <p:nvPicPr>
          <p:cNvPr id="15" name="Picture 14" descr="A tree in a forest&#10;&#10;Description automatically generated">
            <a:extLst>
              <a:ext uri="{FF2B5EF4-FFF2-40B4-BE49-F238E27FC236}">
                <a16:creationId xmlns:a16="http://schemas.microsoft.com/office/drawing/2014/main" id="{4D50A244-B30E-49B0-8463-3C0ABDB11535}"/>
              </a:ext>
            </a:extLst>
          </p:cNvPr>
          <p:cNvPicPr>
            <a:picLocks noChangeAspect="1"/>
          </p:cNvPicPr>
          <p:nvPr>
            <p:custDataLst>
              <p:tags r:id="rId10"/>
            </p:custDataLst>
          </p:nvPr>
        </p:nvPicPr>
        <p:blipFill>
          <a:blip r:embed="rId26" cstate="email">
            <a:extLst>
              <a:ext uri="{28A0092B-C50C-407E-A947-70E740481C1C}">
                <a14:useLocalDpi xmlns:a14="http://schemas.microsoft.com/office/drawing/2010/main"/>
              </a:ext>
            </a:extLst>
          </a:blip>
          <a:stretch>
            <a:fillRect/>
          </a:stretch>
        </p:blipFill>
        <p:spPr>
          <a:xfrm>
            <a:off x="4071730" y="7723028"/>
            <a:ext cx="2071656" cy="1237427"/>
          </a:xfrm>
          <a:prstGeom prst="rect">
            <a:avLst/>
          </a:prstGeom>
        </p:spPr>
      </p:pic>
      <p:sp>
        <p:nvSpPr>
          <p:cNvPr id="16" name="TextBox 15">
            <a:extLst>
              <a:ext uri="{FF2B5EF4-FFF2-40B4-BE49-F238E27FC236}">
                <a16:creationId xmlns:a16="http://schemas.microsoft.com/office/drawing/2014/main" id="{54933DF4-1C6A-4425-9142-20DE550A0ACC}"/>
              </a:ext>
            </a:extLst>
          </p:cNvPr>
          <p:cNvSpPr txBox="1"/>
          <p:nvPr>
            <p:custDataLst>
              <p:tags r:id="rId11"/>
            </p:custDataLst>
          </p:nvPr>
        </p:nvSpPr>
        <p:spPr>
          <a:xfrm>
            <a:off x="3865944" y="6445019"/>
            <a:ext cx="2340054" cy="369332"/>
          </a:xfrm>
          <a:prstGeom prst="rect">
            <a:avLst/>
          </a:prstGeom>
          <a:noFill/>
        </p:spPr>
        <p:txBody>
          <a:bodyPr wrap="square" rtlCol="0">
            <a:spAutoFit/>
          </a:bodyPr>
          <a:lstStyle/>
          <a:p>
            <a:pPr algn="ctr"/>
            <a:r>
              <a:rPr lang="fr-CA" b="1" dirty="0">
                <a:solidFill>
                  <a:srgbClr val="FFFFFF"/>
                </a:solidFill>
              </a:rPr>
              <a:t>Ceinture de verdure </a:t>
            </a:r>
          </a:p>
        </p:txBody>
      </p:sp>
      <p:pic>
        <p:nvPicPr>
          <p:cNvPr id="13" name="Picture 12">
            <a:extLst>
              <a:ext uri="{FF2B5EF4-FFF2-40B4-BE49-F238E27FC236}">
                <a16:creationId xmlns:a16="http://schemas.microsoft.com/office/drawing/2014/main" id="{216846F5-3A43-42E8-8C7A-FD3BE037671C}"/>
              </a:ext>
            </a:extLst>
          </p:cNvPr>
          <p:cNvPicPr>
            <a:picLocks noChangeAspect="1"/>
          </p:cNvPicPr>
          <p:nvPr>
            <p:custDataLst>
              <p:tags r:id="rId12"/>
            </p:custDataLst>
          </p:nvPr>
        </p:nvPicPr>
        <p:blipFill rotWithShape="1">
          <a:blip r:embed="rId27" cstate="email">
            <a:extLst>
              <a:ext uri="{28A0092B-C50C-407E-A947-70E740481C1C}">
                <a14:useLocalDpi xmlns:a14="http://schemas.microsoft.com/office/drawing/2010/main"/>
              </a:ext>
            </a:extLst>
          </a:blip>
          <a:srcRect t="9393" b="7918"/>
          <a:stretch/>
        </p:blipFill>
        <p:spPr>
          <a:xfrm>
            <a:off x="75823" y="7671463"/>
            <a:ext cx="1992878" cy="1237426"/>
          </a:xfrm>
          <a:prstGeom prst="rect">
            <a:avLst/>
          </a:prstGeom>
        </p:spPr>
      </p:pic>
      <p:sp>
        <p:nvSpPr>
          <p:cNvPr id="14" name="TextBox 13">
            <a:extLst>
              <a:ext uri="{FF2B5EF4-FFF2-40B4-BE49-F238E27FC236}">
                <a16:creationId xmlns:a16="http://schemas.microsoft.com/office/drawing/2014/main" id="{E4450EF3-163D-434D-8167-FB8432EE6AF6}"/>
              </a:ext>
            </a:extLst>
          </p:cNvPr>
          <p:cNvSpPr txBox="1"/>
          <p:nvPr>
            <p:custDataLst>
              <p:tags r:id="rId13"/>
            </p:custDataLst>
          </p:nvPr>
        </p:nvSpPr>
        <p:spPr>
          <a:xfrm>
            <a:off x="265292" y="6462058"/>
            <a:ext cx="1582484" cy="369332"/>
          </a:xfrm>
          <a:prstGeom prst="rect">
            <a:avLst/>
          </a:prstGeom>
          <a:noFill/>
        </p:spPr>
        <p:txBody>
          <a:bodyPr wrap="none" rtlCol="0">
            <a:spAutoFit/>
          </a:bodyPr>
          <a:lstStyle/>
          <a:p>
            <a:pPr algn="ctr"/>
            <a:r>
              <a:rPr lang="fr-CA" b="1" dirty="0" err="1"/>
              <a:t>North</a:t>
            </a:r>
            <a:r>
              <a:rPr lang="fr-CA" b="1" dirty="0"/>
              <a:t> Gower</a:t>
            </a:r>
            <a:endParaRPr lang="fr-CA" b="1" dirty="0">
              <a:solidFill>
                <a:srgbClr val="00B050"/>
              </a:solidFill>
            </a:endParaRPr>
          </a:p>
        </p:txBody>
      </p:sp>
      <p:graphicFrame>
        <p:nvGraphicFramePr>
          <p:cNvPr id="2" name="Table 1">
            <a:extLst>
              <a:ext uri="{FF2B5EF4-FFF2-40B4-BE49-F238E27FC236}">
                <a16:creationId xmlns:a16="http://schemas.microsoft.com/office/drawing/2014/main" id="{903E0915-F1D7-4F94-A741-83E06B44B6FC}"/>
              </a:ext>
            </a:extLst>
          </p:cNvPr>
          <p:cNvGraphicFramePr>
            <a:graphicFrameLocks noGrp="1"/>
          </p:cNvGraphicFramePr>
          <p:nvPr>
            <p:custDataLst>
              <p:tags r:id="rId14"/>
            </p:custDataLst>
            <p:extLst>
              <p:ext uri="{D42A27DB-BD31-4B8C-83A1-F6EECF244321}">
                <p14:modId xmlns:p14="http://schemas.microsoft.com/office/powerpoint/2010/main" val="2016007556"/>
              </p:ext>
            </p:extLst>
          </p:nvPr>
        </p:nvGraphicFramePr>
        <p:xfrm>
          <a:off x="32038" y="1337662"/>
          <a:ext cx="12066660" cy="1463040"/>
        </p:xfrm>
        <a:graphic>
          <a:graphicData uri="http://schemas.openxmlformats.org/drawingml/2006/table">
            <a:tbl>
              <a:tblPr firstRow="1" bandRow="1">
                <a:tableStyleId>{5C22544A-7EE6-4342-B048-85BDC9FD1C3A}</a:tableStyleId>
              </a:tblPr>
              <a:tblGrid>
                <a:gridCol w="2011110">
                  <a:extLst>
                    <a:ext uri="{9D8B030D-6E8A-4147-A177-3AD203B41FA5}">
                      <a16:colId xmlns:a16="http://schemas.microsoft.com/office/drawing/2014/main" val="2334178205"/>
                    </a:ext>
                  </a:extLst>
                </a:gridCol>
                <a:gridCol w="2011110">
                  <a:extLst>
                    <a:ext uri="{9D8B030D-6E8A-4147-A177-3AD203B41FA5}">
                      <a16:colId xmlns:a16="http://schemas.microsoft.com/office/drawing/2014/main" val="1031387717"/>
                    </a:ext>
                  </a:extLst>
                </a:gridCol>
                <a:gridCol w="2011110">
                  <a:extLst>
                    <a:ext uri="{9D8B030D-6E8A-4147-A177-3AD203B41FA5}">
                      <a16:colId xmlns:a16="http://schemas.microsoft.com/office/drawing/2014/main" val="3282584949"/>
                    </a:ext>
                  </a:extLst>
                </a:gridCol>
                <a:gridCol w="2011110">
                  <a:extLst>
                    <a:ext uri="{9D8B030D-6E8A-4147-A177-3AD203B41FA5}">
                      <a16:colId xmlns:a16="http://schemas.microsoft.com/office/drawing/2014/main" val="2745364113"/>
                    </a:ext>
                  </a:extLst>
                </a:gridCol>
                <a:gridCol w="208280">
                  <a:extLst>
                    <a:ext uri="{9D8B030D-6E8A-4147-A177-3AD203B41FA5}">
                      <a16:colId xmlns:a16="http://schemas.microsoft.com/office/drawing/2014/main" val="4185736586"/>
                    </a:ext>
                  </a:extLst>
                </a:gridCol>
                <a:gridCol w="3813940">
                  <a:extLst>
                    <a:ext uri="{9D8B030D-6E8A-4147-A177-3AD203B41FA5}">
                      <a16:colId xmlns:a16="http://schemas.microsoft.com/office/drawing/2014/main" val="1401811589"/>
                    </a:ext>
                  </a:extLst>
                </a:gridCol>
              </a:tblGrid>
              <a:tr h="185420">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2E81"/>
                    </a:solidFill>
                  </a:tcPr>
                </a:tc>
                <a:tc>
                  <a:txBody>
                    <a:bodyPr/>
                    <a:lstStyle/>
                    <a:p>
                      <a:pPr algn="r"/>
                      <a:r>
                        <a:rPr lang="fr-CA" b="1" spc="300" noProof="0" dirty="0">
                          <a:solidFill>
                            <a:schemeClr val="bg1"/>
                          </a:solidFill>
                        </a:rPr>
                        <a:t>Centre-ville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2E81"/>
                    </a:solidFill>
                  </a:tcPr>
                </a:tc>
                <a:extLst>
                  <a:ext uri="{0D108BD9-81ED-4DB2-BD59-A6C34878D82A}">
                    <a16:rowId xmlns:a16="http://schemas.microsoft.com/office/drawing/2014/main" val="1242666096"/>
                  </a:ext>
                </a:extLst>
              </a:tr>
              <a:tr h="185420">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r"/>
                      <a:r>
                        <a:rPr lang="fr-CA" b="1" spc="300" noProof="0" dirty="0">
                          <a:solidFill>
                            <a:schemeClr val="bg1"/>
                          </a:solidFill>
                        </a:rPr>
                        <a:t>Secteur urbain intérieur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287250017"/>
                  </a:ext>
                </a:extLst>
              </a:tr>
              <a:tr h="182270">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r"/>
                      <a:r>
                        <a:rPr lang="fr-CA" b="1" spc="300" noProof="0" dirty="0">
                          <a:solidFill>
                            <a:schemeClr val="bg1"/>
                          </a:solidFill>
                        </a:rPr>
                        <a:t>Secteur urbain extérieur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4076643439"/>
                  </a:ext>
                </a:extLst>
              </a:tr>
              <a:tr h="182270">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r"/>
                      <a:r>
                        <a:rPr lang="fr-CA" b="1" spc="300" noProof="0" dirty="0">
                          <a:solidFill>
                            <a:schemeClr val="bg1"/>
                          </a:solidFill>
                        </a:rPr>
                        <a:t>Secteur de banlieue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2841486871"/>
                  </a:ext>
                </a:extLst>
              </a:tr>
            </a:tbl>
          </a:graphicData>
        </a:graphic>
      </p:graphicFrame>
      <p:graphicFrame>
        <p:nvGraphicFramePr>
          <p:cNvPr id="27" name="Table 26">
            <a:extLst>
              <a:ext uri="{FF2B5EF4-FFF2-40B4-BE49-F238E27FC236}">
                <a16:creationId xmlns:a16="http://schemas.microsoft.com/office/drawing/2014/main" id="{881F0A57-2CEB-46B7-ABBA-98C938F27A01}"/>
              </a:ext>
            </a:extLst>
          </p:cNvPr>
          <p:cNvGraphicFramePr>
            <a:graphicFrameLocks noGrp="1"/>
          </p:cNvGraphicFramePr>
          <p:nvPr>
            <p:custDataLst>
              <p:tags r:id="rId15"/>
            </p:custDataLst>
            <p:extLst>
              <p:ext uri="{D42A27DB-BD31-4B8C-83A1-F6EECF244321}">
                <p14:modId xmlns:p14="http://schemas.microsoft.com/office/powerpoint/2010/main" val="4259260702"/>
              </p:ext>
            </p:extLst>
          </p:nvPr>
        </p:nvGraphicFramePr>
        <p:xfrm>
          <a:off x="52459" y="2806741"/>
          <a:ext cx="6101271" cy="518160"/>
        </p:xfrm>
        <a:graphic>
          <a:graphicData uri="http://schemas.openxmlformats.org/drawingml/2006/table">
            <a:tbl>
              <a:tblPr firstRow="1" bandRow="1">
                <a:tableStyleId>{5C22544A-7EE6-4342-B048-85BDC9FD1C3A}</a:tableStyleId>
              </a:tblPr>
              <a:tblGrid>
                <a:gridCol w="2033757">
                  <a:extLst>
                    <a:ext uri="{9D8B030D-6E8A-4147-A177-3AD203B41FA5}">
                      <a16:colId xmlns:a16="http://schemas.microsoft.com/office/drawing/2014/main" val="1398171251"/>
                    </a:ext>
                  </a:extLst>
                </a:gridCol>
                <a:gridCol w="2033757">
                  <a:extLst>
                    <a:ext uri="{9D8B030D-6E8A-4147-A177-3AD203B41FA5}">
                      <a16:colId xmlns:a16="http://schemas.microsoft.com/office/drawing/2014/main" val="554525889"/>
                    </a:ext>
                  </a:extLst>
                </a:gridCol>
                <a:gridCol w="2033757">
                  <a:extLst>
                    <a:ext uri="{9D8B030D-6E8A-4147-A177-3AD203B41FA5}">
                      <a16:colId xmlns:a16="http://schemas.microsoft.com/office/drawing/2014/main" val="2371678150"/>
                    </a:ext>
                  </a:extLst>
                </a:gridCol>
              </a:tblGrid>
              <a:tr h="373671">
                <a:tc>
                  <a:txBody>
                    <a:bodyPr/>
                    <a:lstStyle/>
                    <a:p>
                      <a:pPr algn="r"/>
                      <a:r>
                        <a:rPr lang="fr-CA" sz="1600" spc="300" noProof="0" dirty="0">
                          <a:solidFill>
                            <a:schemeClr val="bg1"/>
                          </a:solidFill>
                        </a:rPr>
                        <a:t>Secteur rural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marL="0" indent="0" algn="r"/>
                      <a:endParaRPr lang="fr-CA" sz="1600" spc="300" noProof="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400" spc="300" noProof="0" dirty="0">
                          <a:solidFill>
                            <a:schemeClr val="bg1"/>
                          </a:solidFill>
                        </a:rPr>
                        <a:t>Ceinture de verdure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206979130"/>
                  </a:ext>
                </a:extLst>
              </a:tr>
            </a:tbl>
          </a:graphicData>
        </a:graphic>
      </p:graphicFrame>
      <p:sp>
        <p:nvSpPr>
          <p:cNvPr id="32" name="Content Placeholder 2">
            <a:extLst>
              <a:ext uri="{FF2B5EF4-FFF2-40B4-BE49-F238E27FC236}">
                <a16:creationId xmlns:a16="http://schemas.microsoft.com/office/drawing/2014/main" id="{A8B9A095-056A-48C4-8892-AEE320F6B72B}"/>
              </a:ext>
            </a:extLst>
          </p:cNvPr>
          <p:cNvSpPr txBox="1">
            <a:spLocks/>
          </p:cNvSpPr>
          <p:nvPr>
            <p:custDataLst>
              <p:tags r:id="rId16"/>
            </p:custDataLst>
          </p:nvPr>
        </p:nvSpPr>
        <p:spPr>
          <a:xfrm>
            <a:off x="12423016" y="1998060"/>
            <a:ext cx="10515600" cy="520001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spcBef>
                <a:spcPts val="0"/>
              </a:spcBef>
              <a:spcAft>
                <a:spcPts val="1800"/>
              </a:spcAft>
              <a:buNone/>
            </a:pPr>
            <a:r>
              <a:rPr lang="fr-CA" b="1" spc="300" dirty="0"/>
              <a:t>Objectif</a:t>
            </a:r>
          </a:p>
          <a:p>
            <a:pPr lvl="1">
              <a:lnSpc>
                <a:spcPct val="110000"/>
              </a:lnSpc>
              <a:spcBef>
                <a:spcPts val="0"/>
              </a:spcBef>
              <a:spcAft>
                <a:spcPts val="1800"/>
              </a:spcAft>
            </a:pPr>
            <a:r>
              <a:rPr lang="fr-CA" dirty="0">
                <a:solidFill>
                  <a:srgbClr val="FFFFFF"/>
                </a:solidFill>
              </a:rPr>
              <a:t>Cadre de planification et orientations stratégiques d’après le contexte</a:t>
            </a:r>
            <a:endParaRPr lang="fr-CA" dirty="0"/>
          </a:p>
          <a:p>
            <a:pPr lvl="1">
              <a:lnSpc>
                <a:spcPct val="110000"/>
              </a:lnSpc>
              <a:spcBef>
                <a:spcPts val="0"/>
              </a:spcBef>
            </a:pPr>
            <a:r>
              <a:rPr lang="fr-CA" dirty="0"/>
              <a:t>Secteurs de la politique sur les transects :</a:t>
            </a:r>
            <a:endParaRPr lang="fr-CA" dirty="0">
              <a:solidFill>
                <a:srgbClr val="00B050"/>
              </a:solidFill>
            </a:endParaRPr>
          </a:p>
          <a:p>
            <a:pPr lvl="2">
              <a:lnSpc>
                <a:spcPct val="110000"/>
              </a:lnSpc>
              <a:spcBef>
                <a:spcPts val="0"/>
              </a:spcBef>
            </a:pPr>
            <a:r>
              <a:rPr lang="fr-CA" dirty="0"/>
              <a:t>Centre-ville </a:t>
            </a:r>
          </a:p>
          <a:p>
            <a:pPr lvl="2">
              <a:lnSpc>
                <a:spcPct val="110000"/>
              </a:lnSpc>
              <a:spcBef>
                <a:spcPts val="0"/>
              </a:spcBef>
            </a:pPr>
            <a:r>
              <a:rPr lang="fr-CA" dirty="0"/>
              <a:t>Secteur urbain intérieur </a:t>
            </a:r>
          </a:p>
          <a:p>
            <a:pPr lvl="2">
              <a:lnSpc>
                <a:spcPct val="110000"/>
              </a:lnSpc>
              <a:spcBef>
                <a:spcPts val="0"/>
              </a:spcBef>
            </a:pPr>
            <a:r>
              <a:rPr lang="fr-CA" dirty="0"/>
              <a:t>Secteur urbain extérieur </a:t>
            </a:r>
          </a:p>
          <a:p>
            <a:pPr lvl="2">
              <a:lnSpc>
                <a:spcPct val="110000"/>
              </a:lnSpc>
              <a:spcBef>
                <a:spcPts val="0"/>
              </a:spcBef>
            </a:pPr>
            <a:r>
              <a:rPr lang="fr-CA" dirty="0"/>
              <a:t>Ceinture de verdure </a:t>
            </a:r>
          </a:p>
          <a:p>
            <a:pPr lvl="2">
              <a:lnSpc>
                <a:spcPct val="110000"/>
              </a:lnSpc>
              <a:spcBef>
                <a:spcPts val="0"/>
              </a:spcBef>
            </a:pPr>
            <a:r>
              <a:rPr lang="fr-CA" dirty="0"/>
              <a:t>Secteur de banlieue </a:t>
            </a:r>
          </a:p>
          <a:p>
            <a:pPr lvl="2">
              <a:lnSpc>
                <a:spcPct val="110000"/>
              </a:lnSpc>
              <a:spcBef>
                <a:spcPts val="0"/>
              </a:spcBef>
            </a:pPr>
            <a:r>
              <a:rPr lang="fr-CA" dirty="0"/>
              <a:t>Secteur rural </a:t>
            </a:r>
          </a:p>
          <a:p>
            <a:pPr marL="914400" lvl="2" indent="0">
              <a:lnSpc>
                <a:spcPct val="110000"/>
              </a:lnSpc>
              <a:spcBef>
                <a:spcPts val="0"/>
              </a:spcBef>
              <a:buNone/>
            </a:pPr>
            <a:endParaRPr lang="fr-CA" dirty="0"/>
          </a:p>
          <a:p>
            <a:pPr lvl="1">
              <a:lnSpc>
                <a:spcPct val="110000"/>
              </a:lnSpc>
              <a:spcBef>
                <a:spcPts val="0"/>
              </a:spcBef>
              <a:spcAft>
                <a:spcPts val="1800"/>
              </a:spcAft>
            </a:pPr>
            <a:r>
              <a:rPr lang="fr-CA" dirty="0"/>
              <a:t>À chaque transect correspondront des objectifs, des buts et des politiques adaptés à son contexte.</a:t>
            </a:r>
          </a:p>
        </p:txBody>
      </p:sp>
      <p:sp>
        <p:nvSpPr>
          <p:cNvPr id="33" name="Title 4">
            <a:extLst>
              <a:ext uri="{FF2B5EF4-FFF2-40B4-BE49-F238E27FC236}">
                <a16:creationId xmlns:a16="http://schemas.microsoft.com/office/drawing/2014/main" id="{F5A7C881-8EC2-4F1F-938A-EAD6A66563DB}"/>
              </a:ext>
            </a:extLst>
          </p:cNvPr>
          <p:cNvSpPr txBox="1">
            <a:spLocks/>
          </p:cNvSpPr>
          <p:nvPr>
            <p:custDataLst>
              <p:tags r:id="rId17"/>
            </p:custDataLst>
          </p:nvPr>
        </p:nvSpPr>
        <p:spPr>
          <a:xfrm>
            <a:off x="838200" y="1220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4000" spc="600" dirty="0">
                <a:solidFill>
                  <a:srgbClr val="FFFFFF"/>
                </a:solidFill>
              </a:rPr>
              <a:t>Les </a:t>
            </a:r>
            <a:r>
              <a:rPr lang="fr-CA" sz="4000" spc="600" dirty="0" err="1">
                <a:solidFill>
                  <a:srgbClr val="FFFFFF"/>
                </a:solidFill>
              </a:rPr>
              <a:t>transects</a:t>
            </a:r>
            <a:r>
              <a:rPr lang="fr-CA" sz="4000" spc="600" dirty="0">
                <a:solidFill>
                  <a:srgbClr val="FFFFFF"/>
                </a:solidFill>
              </a:rPr>
              <a:t> </a:t>
            </a:r>
          </a:p>
        </p:txBody>
      </p:sp>
      <p:grpSp>
        <p:nvGrpSpPr>
          <p:cNvPr id="4" name="Group 3">
            <a:extLst>
              <a:ext uri="{FF2B5EF4-FFF2-40B4-BE49-F238E27FC236}">
                <a16:creationId xmlns:a16="http://schemas.microsoft.com/office/drawing/2014/main" id="{6C24A936-206E-4546-A6AC-CA5B6A58C5F9}"/>
              </a:ext>
            </a:extLst>
          </p:cNvPr>
          <p:cNvGrpSpPr/>
          <p:nvPr>
            <p:custDataLst>
              <p:tags r:id="rId18"/>
            </p:custDataLst>
          </p:nvPr>
        </p:nvGrpSpPr>
        <p:grpSpPr>
          <a:xfrm>
            <a:off x="47263" y="3247814"/>
            <a:ext cx="12102623" cy="3216486"/>
            <a:chOff x="47263" y="3247814"/>
            <a:chExt cx="12102623" cy="3216486"/>
          </a:xfrm>
        </p:grpSpPr>
        <p:pic>
          <p:nvPicPr>
            <p:cNvPr id="28" name="Picture 27">
              <a:extLst>
                <a:ext uri="{FF2B5EF4-FFF2-40B4-BE49-F238E27FC236}">
                  <a16:creationId xmlns:a16="http://schemas.microsoft.com/office/drawing/2014/main" id="{6D3E7773-AED0-4318-AC0A-E44D481D8364}"/>
                </a:ext>
              </a:extLst>
            </p:cNvPr>
            <p:cNvPicPr>
              <a:picLocks noChangeAspect="1"/>
            </p:cNvPicPr>
            <p:nvPr/>
          </p:nvPicPr>
          <p:blipFill rotWithShape="1">
            <a:blip r:embed="rId28" cstate="email">
              <a:extLst>
                <a:ext uri="{28A0092B-C50C-407E-A947-70E740481C1C}">
                  <a14:useLocalDpi xmlns:a14="http://schemas.microsoft.com/office/drawing/2010/main"/>
                </a:ext>
              </a:extLst>
            </a:blip>
            <a:srcRect l="-1" r="-101"/>
            <a:stretch/>
          </p:blipFill>
          <p:spPr>
            <a:xfrm>
              <a:off x="54340" y="3247814"/>
              <a:ext cx="12095546" cy="2341614"/>
            </a:xfrm>
            <a:prstGeom prst="rect">
              <a:avLst/>
            </a:prstGeom>
          </p:spPr>
        </p:pic>
        <p:pic>
          <p:nvPicPr>
            <p:cNvPr id="3" name="Picture 2">
              <a:extLst>
                <a:ext uri="{FF2B5EF4-FFF2-40B4-BE49-F238E27FC236}">
                  <a16:creationId xmlns:a16="http://schemas.microsoft.com/office/drawing/2014/main" id="{C33334CB-BEF2-431D-BA76-B874B87CABF1}"/>
                </a:ext>
              </a:extLst>
            </p:cNvPr>
            <p:cNvPicPr>
              <a:picLocks noChangeAspect="1"/>
            </p:cNvPicPr>
            <p:nvPr/>
          </p:nvPicPr>
          <p:blipFill rotWithShape="1">
            <a:blip r:embed="rId29" cstate="email">
              <a:extLst>
                <a:ext uri="{28A0092B-C50C-407E-A947-70E740481C1C}">
                  <a14:useLocalDpi xmlns:a14="http://schemas.microsoft.com/office/drawing/2010/main"/>
                </a:ext>
              </a:extLst>
            </a:blip>
            <a:srcRect/>
            <a:stretch/>
          </p:blipFill>
          <p:spPr>
            <a:xfrm>
              <a:off x="47263" y="5643057"/>
              <a:ext cx="12077223" cy="821243"/>
            </a:xfrm>
            <a:prstGeom prst="rect">
              <a:avLst/>
            </a:prstGeom>
          </p:spPr>
        </p:pic>
      </p:grpSp>
    </p:spTree>
    <p:extLst>
      <p:ext uri="{BB962C8B-B14F-4D97-AF65-F5344CB8AC3E}">
        <p14:creationId xmlns:p14="http://schemas.microsoft.com/office/powerpoint/2010/main" val="2326628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5149CE-A7D5-49F5-A61D-FDA2530C1FB6}"/>
              </a:ext>
            </a:extLst>
          </p:cNvPr>
          <p:cNvSpPr>
            <a:spLocks noGrp="1"/>
          </p:cNvSpPr>
          <p:nvPr>
            <p:ph idx="1"/>
            <p:custDataLst>
              <p:tags r:id="rId1"/>
            </p:custDataLst>
          </p:nvPr>
        </p:nvSpPr>
        <p:spPr>
          <a:xfrm>
            <a:off x="2383179" y="1194180"/>
            <a:ext cx="10515600" cy="595312"/>
          </a:xfrm>
        </p:spPr>
        <p:txBody>
          <a:bodyPr/>
          <a:lstStyle/>
          <a:p>
            <a:pPr marL="0" indent="0">
              <a:buNone/>
            </a:pPr>
            <a:r>
              <a:rPr lang="fr-CA" b="1" spc="300" noProof="0" dirty="0"/>
              <a:t>Objectif</a:t>
            </a:r>
          </a:p>
        </p:txBody>
      </p:sp>
      <p:sp>
        <p:nvSpPr>
          <p:cNvPr id="28" name="Content Placeholder 2">
            <a:extLst>
              <a:ext uri="{FF2B5EF4-FFF2-40B4-BE49-F238E27FC236}">
                <a16:creationId xmlns:a16="http://schemas.microsoft.com/office/drawing/2014/main" id="{5668D4DA-1679-40D2-9DE6-2DD26588C946}"/>
              </a:ext>
            </a:extLst>
          </p:cNvPr>
          <p:cNvSpPr txBox="1">
            <a:spLocks/>
          </p:cNvSpPr>
          <p:nvPr>
            <p:custDataLst>
              <p:tags r:id="rId2"/>
            </p:custDataLst>
          </p:nvPr>
        </p:nvSpPr>
        <p:spPr>
          <a:xfrm>
            <a:off x="1778913" y="175849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10000"/>
              </a:lnSpc>
              <a:spcBef>
                <a:spcPts val="0"/>
              </a:spcBef>
              <a:spcAft>
                <a:spcPts val="1800"/>
              </a:spcAft>
            </a:pPr>
            <a:r>
              <a:rPr lang="fr-CA" dirty="0">
                <a:solidFill>
                  <a:srgbClr val="FFFFFF"/>
                </a:solidFill>
              </a:rPr>
              <a:t>Cadre de planification et orientations stratégiques d’après le contexte</a:t>
            </a:r>
          </a:p>
          <a:p>
            <a:pPr lvl="1">
              <a:lnSpc>
                <a:spcPct val="110000"/>
              </a:lnSpc>
              <a:spcBef>
                <a:spcPts val="0"/>
              </a:spcBef>
            </a:pPr>
            <a:r>
              <a:rPr lang="fr-CA" dirty="0"/>
              <a:t>Secteurs de la politique sur les </a:t>
            </a:r>
            <a:r>
              <a:rPr lang="fr-CA" dirty="0" err="1"/>
              <a:t>transects</a:t>
            </a:r>
            <a:r>
              <a:rPr lang="fr-CA" dirty="0"/>
              <a:t> :</a:t>
            </a:r>
          </a:p>
          <a:p>
            <a:pPr lvl="2">
              <a:lnSpc>
                <a:spcPct val="110000"/>
              </a:lnSpc>
              <a:spcBef>
                <a:spcPts val="600"/>
              </a:spcBef>
            </a:pPr>
            <a:r>
              <a:rPr lang="fr-CA" dirty="0">
                <a:solidFill>
                  <a:srgbClr val="FFFFFF"/>
                </a:solidFill>
              </a:rPr>
              <a:t>Cœur du centre-ville</a:t>
            </a:r>
          </a:p>
          <a:p>
            <a:pPr lvl="2">
              <a:lnSpc>
                <a:spcPct val="110000"/>
              </a:lnSpc>
              <a:spcBef>
                <a:spcPts val="0"/>
              </a:spcBef>
            </a:pPr>
            <a:r>
              <a:rPr lang="fr-CA" dirty="0">
                <a:solidFill>
                  <a:srgbClr val="FFFFFF"/>
                </a:solidFill>
              </a:rPr>
              <a:t>Secteur urbain intérieur</a:t>
            </a:r>
          </a:p>
          <a:p>
            <a:pPr lvl="2">
              <a:lnSpc>
                <a:spcPct val="110000"/>
              </a:lnSpc>
              <a:spcBef>
                <a:spcPts val="0"/>
              </a:spcBef>
            </a:pPr>
            <a:r>
              <a:rPr lang="fr-CA" dirty="0">
                <a:solidFill>
                  <a:srgbClr val="FFFFFF"/>
                </a:solidFill>
              </a:rPr>
              <a:t>Secteur urbain extérieur</a:t>
            </a:r>
          </a:p>
          <a:p>
            <a:pPr marL="914400" lvl="2" indent="0">
              <a:lnSpc>
                <a:spcPct val="110000"/>
              </a:lnSpc>
              <a:spcBef>
                <a:spcPts val="0"/>
              </a:spcBef>
              <a:buNone/>
            </a:pPr>
            <a:r>
              <a:rPr lang="fr-CA" dirty="0">
                <a:solidFill>
                  <a:srgbClr val="FFFFFF"/>
                </a:solidFill>
              </a:rPr>
              <a:t>    </a:t>
            </a:r>
          </a:p>
          <a:p>
            <a:pPr lvl="2">
              <a:lnSpc>
                <a:spcPct val="110000"/>
              </a:lnSpc>
              <a:spcBef>
                <a:spcPts val="0"/>
              </a:spcBef>
            </a:pPr>
            <a:r>
              <a:rPr lang="fr-CA" dirty="0">
                <a:solidFill>
                  <a:srgbClr val="FFFFFF"/>
                </a:solidFill>
              </a:rPr>
              <a:t>Secteur de banlieue</a:t>
            </a:r>
            <a:endParaRPr lang="fr-CA" dirty="0">
              <a:solidFill>
                <a:srgbClr val="CC00FF"/>
              </a:solidFill>
            </a:endParaRPr>
          </a:p>
          <a:p>
            <a:pPr lvl="2">
              <a:lnSpc>
                <a:spcPct val="110000"/>
              </a:lnSpc>
              <a:spcBef>
                <a:spcPts val="0"/>
              </a:spcBef>
            </a:pPr>
            <a:r>
              <a:rPr lang="fr-CA" dirty="0">
                <a:solidFill>
                  <a:schemeClr val="bg1"/>
                </a:solidFill>
              </a:rPr>
              <a:t>Secteur rural</a:t>
            </a:r>
          </a:p>
          <a:p>
            <a:pPr marL="914400" lvl="2" indent="0">
              <a:lnSpc>
                <a:spcPct val="110000"/>
              </a:lnSpc>
              <a:spcBef>
                <a:spcPts val="0"/>
              </a:spcBef>
              <a:buNone/>
            </a:pPr>
            <a:endParaRPr lang="fr-CA" dirty="0"/>
          </a:p>
          <a:p>
            <a:pPr lvl="1">
              <a:lnSpc>
                <a:spcPct val="110000"/>
              </a:lnSpc>
              <a:spcBef>
                <a:spcPts val="0"/>
              </a:spcBef>
              <a:spcAft>
                <a:spcPts val="1800"/>
              </a:spcAft>
            </a:pPr>
            <a:r>
              <a:rPr lang="fr-CA" dirty="0">
                <a:solidFill>
                  <a:schemeClr val="bg1"/>
                </a:solidFill>
              </a:rPr>
              <a:t>À chaque transect correspondront des objectifs, des buts et des politiques adaptés à son contexte.</a:t>
            </a:r>
          </a:p>
        </p:txBody>
      </p:sp>
      <p:sp>
        <p:nvSpPr>
          <p:cNvPr id="72" name="Rectangle 71">
            <a:extLst>
              <a:ext uri="{FF2B5EF4-FFF2-40B4-BE49-F238E27FC236}">
                <a16:creationId xmlns:a16="http://schemas.microsoft.com/office/drawing/2014/main" id="{B8A96018-D3EB-4D37-BEB2-154F6E6CE5C6}"/>
              </a:ext>
            </a:extLst>
          </p:cNvPr>
          <p:cNvSpPr/>
          <p:nvPr>
            <p:custDataLst>
              <p:tags r:id="rId3"/>
            </p:custDataLst>
          </p:nvPr>
        </p:nvSpPr>
        <p:spPr>
          <a:xfrm>
            <a:off x="-6396580" y="550853"/>
            <a:ext cx="6275748" cy="830997"/>
          </a:xfrm>
          <a:prstGeom prst="rect">
            <a:avLst/>
          </a:prstGeom>
        </p:spPr>
        <p:txBody>
          <a:bodyPr wrap="square">
            <a:spAutoFit/>
          </a:bodyPr>
          <a:lstStyle/>
          <a:p>
            <a:pPr lvl="1" algn="r"/>
            <a:r>
              <a:rPr lang="fr-CA" sz="2400" dirty="0">
                <a:solidFill>
                  <a:srgbClr val="FFFFFF"/>
                </a:solidFill>
              </a:rPr>
              <a:t>Cadre de planification et orientations stratégiques d’après le contexte</a:t>
            </a:r>
            <a:endParaRPr lang="en-CA" sz="2400" dirty="0">
              <a:highlight>
                <a:srgbClr val="00FF00"/>
              </a:highlight>
            </a:endParaRPr>
          </a:p>
        </p:txBody>
      </p:sp>
      <p:graphicFrame>
        <p:nvGraphicFramePr>
          <p:cNvPr id="73" name="Table 72">
            <a:extLst>
              <a:ext uri="{FF2B5EF4-FFF2-40B4-BE49-F238E27FC236}">
                <a16:creationId xmlns:a16="http://schemas.microsoft.com/office/drawing/2014/main" id="{627398CD-155F-454B-947F-E0F2EEE5BE79}"/>
              </a:ext>
            </a:extLst>
          </p:cNvPr>
          <p:cNvGraphicFramePr>
            <a:graphicFrameLocks noGrp="1"/>
          </p:cNvGraphicFramePr>
          <p:nvPr>
            <p:custDataLst>
              <p:tags r:id="rId4"/>
            </p:custDataLst>
          </p:nvPr>
        </p:nvGraphicFramePr>
        <p:xfrm>
          <a:off x="-4362986" y="2784873"/>
          <a:ext cx="6026907" cy="373671"/>
        </p:xfrm>
        <a:graphic>
          <a:graphicData uri="http://schemas.openxmlformats.org/drawingml/2006/table">
            <a:tbl>
              <a:tblPr firstRow="1" bandRow="1">
                <a:tableStyleId>{5C22544A-7EE6-4342-B048-85BDC9FD1C3A}</a:tableStyleId>
              </a:tblPr>
              <a:tblGrid>
                <a:gridCol w="2008969">
                  <a:extLst>
                    <a:ext uri="{9D8B030D-6E8A-4147-A177-3AD203B41FA5}">
                      <a16:colId xmlns:a16="http://schemas.microsoft.com/office/drawing/2014/main" val="1398171251"/>
                    </a:ext>
                  </a:extLst>
                </a:gridCol>
                <a:gridCol w="2008969">
                  <a:extLst>
                    <a:ext uri="{9D8B030D-6E8A-4147-A177-3AD203B41FA5}">
                      <a16:colId xmlns:a16="http://schemas.microsoft.com/office/drawing/2014/main" val="554525889"/>
                    </a:ext>
                  </a:extLst>
                </a:gridCol>
                <a:gridCol w="2008969">
                  <a:extLst>
                    <a:ext uri="{9D8B030D-6E8A-4147-A177-3AD203B41FA5}">
                      <a16:colId xmlns:a16="http://schemas.microsoft.com/office/drawing/2014/main" val="2371678150"/>
                    </a:ext>
                  </a:extLst>
                </a:gridCol>
              </a:tblGrid>
              <a:tr h="373671">
                <a:tc>
                  <a:txBody>
                    <a:bodyPr/>
                    <a:lstStyle/>
                    <a:p>
                      <a:pPr algn="r"/>
                      <a:endParaRPr lang="en-CA" spc="30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r"/>
                      <a:endParaRPr lang="en-CA" spc="30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CA" spc="30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alpha val="50196"/>
                      </a:srgbClr>
                    </a:solidFill>
                  </a:tcPr>
                </a:tc>
                <a:extLst>
                  <a:ext uri="{0D108BD9-81ED-4DB2-BD59-A6C34878D82A}">
                    <a16:rowId xmlns:a16="http://schemas.microsoft.com/office/drawing/2014/main" val="2206979130"/>
                  </a:ext>
                </a:extLst>
              </a:tr>
            </a:tbl>
          </a:graphicData>
        </a:graphic>
      </p:graphicFrame>
      <p:graphicFrame>
        <p:nvGraphicFramePr>
          <p:cNvPr id="30" name="Table 29">
            <a:extLst>
              <a:ext uri="{FF2B5EF4-FFF2-40B4-BE49-F238E27FC236}">
                <a16:creationId xmlns:a16="http://schemas.microsoft.com/office/drawing/2014/main" id="{1E8A45D9-DEB8-4770-A864-6AE9809B122A}"/>
              </a:ext>
            </a:extLst>
          </p:cNvPr>
          <p:cNvGraphicFramePr>
            <a:graphicFrameLocks noGrp="1"/>
          </p:cNvGraphicFramePr>
          <p:nvPr>
            <p:custDataLst>
              <p:tags r:id="rId5"/>
            </p:custDataLst>
          </p:nvPr>
        </p:nvGraphicFramePr>
        <p:xfrm>
          <a:off x="-10402739" y="1320735"/>
          <a:ext cx="12066660" cy="1463040"/>
        </p:xfrm>
        <a:graphic>
          <a:graphicData uri="http://schemas.openxmlformats.org/drawingml/2006/table">
            <a:tbl>
              <a:tblPr firstRow="1" bandRow="1">
                <a:tableStyleId>{5C22544A-7EE6-4342-B048-85BDC9FD1C3A}</a:tableStyleId>
              </a:tblPr>
              <a:tblGrid>
                <a:gridCol w="2011110">
                  <a:extLst>
                    <a:ext uri="{9D8B030D-6E8A-4147-A177-3AD203B41FA5}">
                      <a16:colId xmlns:a16="http://schemas.microsoft.com/office/drawing/2014/main" val="2334178205"/>
                    </a:ext>
                  </a:extLst>
                </a:gridCol>
                <a:gridCol w="2011110">
                  <a:extLst>
                    <a:ext uri="{9D8B030D-6E8A-4147-A177-3AD203B41FA5}">
                      <a16:colId xmlns:a16="http://schemas.microsoft.com/office/drawing/2014/main" val="1031387717"/>
                    </a:ext>
                  </a:extLst>
                </a:gridCol>
                <a:gridCol w="2011110">
                  <a:extLst>
                    <a:ext uri="{9D8B030D-6E8A-4147-A177-3AD203B41FA5}">
                      <a16:colId xmlns:a16="http://schemas.microsoft.com/office/drawing/2014/main" val="3282584949"/>
                    </a:ext>
                  </a:extLst>
                </a:gridCol>
                <a:gridCol w="2011110">
                  <a:extLst>
                    <a:ext uri="{9D8B030D-6E8A-4147-A177-3AD203B41FA5}">
                      <a16:colId xmlns:a16="http://schemas.microsoft.com/office/drawing/2014/main" val="2745364113"/>
                    </a:ext>
                  </a:extLst>
                </a:gridCol>
                <a:gridCol w="2011110">
                  <a:extLst>
                    <a:ext uri="{9D8B030D-6E8A-4147-A177-3AD203B41FA5}">
                      <a16:colId xmlns:a16="http://schemas.microsoft.com/office/drawing/2014/main" val="4185736586"/>
                    </a:ext>
                  </a:extLst>
                </a:gridCol>
                <a:gridCol w="2011110">
                  <a:extLst>
                    <a:ext uri="{9D8B030D-6E8A-4147-A177-3AD203B41FA5}">
                      <a16:colId xmlns:a16="http://schemas.microsoft.com/office/drawing/2014/main" val="1401811589"/>
                    </a:ext>
                  </a:extLst>
                </a:gridCol>
              </a:tblGrid>
              <a:tr h="185420">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2E81">
                        <a:alpha val="50000"/>
                      </a:srgbClr>
                    </a:solidFill>
                  </a:tcPr>
                </a:tc>
                <a:tc>
                  <a:txBody>
                    <a:bodyPr/>
                    <a:lstStyle/>
                    <a:p>
                      <a:pPr algn="r"/>
                      <a:endParaRPr lang="en-CA" b="1" spc="30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2E81">
                        <a:alpha val="50000"/>
                      </a:srgbClr>
                    </a:solidFill>
                  </a:tcPr>
                </a:tc>
                <a:extLst>
                  <a:ext uri="{0D108BD9-81ED-4DB2-BD59-A6C34878D82A}">
                    <a16:rowId xmlns:a16="http://schemas.microsoft.com/office/drawing/2014/main" val="1242666096"/>
                  </a:ext>
                </a:extLst>
              </a:tr>
              <a:tr h="185420">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50000"/>
                      </a:schemeClr>
                    </a:solidFill>
                  </a:tcPr>
                </a:tc>
                <a:tc>
                  <a:txBody>
                    <a:bodyPr/>
                    <a:lstStyle/>
                    <a:p>
                      <a:pPr algn="r"/>
                      <a:endParaRPr lang="en-CA" b="1" spc="30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50000"/>
                      </a:schemeClr>
                    </a:solidFill>
                  </a:tcPr>
                </a:tc>
                <a:extLst>
                  <a:ext uri="{0D108BD9-81ED-4DB2-BD59-A6C34878D82A}">
                    <a16:rowId xmlns:a16="http://schemas.microsoft.com/office/drawing/2014/main" val="1287250017"/>
                  </a:ext>
                </a:extLst>
              </a:tr>
              <a:tr h="182270">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50000"/>
                      </a:schemeClr>
                    </a:solidFill>
                  </a:tcPr>
                </a:tc>
                <a:tc>
                  <a:txBody>
                    <a:bodyPr/>
                    <a:lstStyle/>
                    <a:p>
                      <a:pPr algn="r"/>
                      <a:endParaRPr lang="en-CA" b="1" spc="30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50000"/>
                      </a:schemeClr>
                    </a:solidFill>
                  </a:tcPr>
                </a:tc>
                <a:extLst>
                  <a:ext uri="{0D108BD9-81ED-4DB2-BD59-A6C34878D82A}">
                    <a16:rowId xmlns:a16="http://schemas.microsoft.com/office/drawing/2014/main" val="4076643439"/>
                  </a:ext>
                </a:extLst>
              </a:tr>
              <a:tr h="182270">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2CC">
                        <a:alpha val="50000"/>
                      </a:srgbClr>
                    </a:solidFill>
                  </a:tcPr>
                </a:tc>
                <a:tc>
                  <a:txBody>
                    <a:bodyPr/>
                    <a:lstStyle/>
                    <a:p>
                      <a:pPr algn="r"/>
                      <a:endParaRPr lang="en-CA" b="1" spc="3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2CC">
                        <a:alpha val="50000"/>
                      </a:srgbClr>
                    </a:solidFill>
                  </a:tcPr>
                </a:tc>
                <a:extLst>
                  <a:ext uri="{0D108BD9-81ED-4DB2-BD59-A6C34878D82A}">
                    <a16:rowId xmlns:a16="http://schemas.microsoft.com/office/drawing/2014/main" val="2841486871"/>
                  </a:ext>
                </a:extLst>
              </a:tr>
            </a:tbl>
          </a:graphicData>
        </a:graphic>
      </p:graphicFrame>
      <p:sp>
        <p:nvSpPr>
          <p:cNvPr id="32" name="Title 4">
            <a:extLst>
              <a:ext uri="{FF2B5EF4-FFF2-40B4-BE49-F238E27FC236}">
                <a16:creationId xmlns:a16="http://schemas.microsoft.com/office/drawing/2014/main" id="{2BCA0C24-B7C3-4860-9665-B4B2714E38CD}"/>
              </a:ext>
            </a:extLst>
          </p:cNvPr>
          <p:cNvSpPr txBox="1">
            <a:spLocks/>
          </p:cNvSpPr>
          <p:nvPr>
            <p:custDataLst>
              <p:tags r:id="rId6"/>
            </p:custDataLst>
          </p:nvPr>
        </p:nvSpPr>
        <p:spPr>
          <a:xfrm>
            <a:off x="838200" y="1220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4000" spc="600" dirty="0"/>
              <a:t>Les transects</a:t>
            </a:r>
            <a:endParaRPr lang="fr-CA" sz="4000" spc="600" dirty="0">
              <a:highlight>
                <a:srgbClr val="00FF00"/>
              </a:highlight>
            </a:endParaRPr>
          </a:p>
        </p:txBody>
      </p:sp>
      <p:sp>
        <p:nvSpPr>
          <p:cNvPr id="31" name="TextBox 30">
            <a:extLst>
              <a:ext uri="{FF2B5EF4-FFF2-40B4-BE49-F238E27FC236}">
                <a16:creationId xmlns:a16="http://schemas.microsoft.com/office/drawing/2014/main" id="{61227655-5FE8-4FE4-802C-10971AF6A05C}"/>
              </a:ext>
            </a:extLst>
          </p:cNvPr>
          <p:cNvSpPr txBox="1"/>
          <p:nvPr>
            <p:custDataLst>
              <p:tags r:id="rId7"/>
            </p:custDataLst>
          </p:nvPr>
        </p:nvSpPr>
        <p:spPr>
          <a:xfrm>
            <a:off x="-4305919" y="6462058"/>
            <a:ext cx="1135247" cy="369332"/>
          </a:xfrm>
          <a:prstGeom prst="rect">
            <a:avLst/>
          </a:prstGeom>
          <a:noFill/>
        </p:spPr>
        <p:txBody>
          <a:bodyPr wrap="none" rtlCol="0">
            <a:spAutoFit/>
          </a:bodyPr>
          <a:lstStyle/>
          <a:p>
            <a:r>
              <a:rPr lang="en-CA" b="1" dirty="0"/>
              <a:t>Westboro</a:t>
            </a:r>
            <a:endParaRPr lang="en-US" b="1" dirty="0"/>
          </a:p>
        </p:txBody>
      </p:sp>
      <p:sp>
        <p:nvSpPr>
          <p:cNvPr id="33" name="TextBox 32">
            <a:extLst>
              <a:ext uri="{FF2B5EF4-FFF2-40B4-BE49-F238E27FC236}">
                <a16:creationId xmlns:a16="http://schemas.microsoft.com/office/drawing/2014/main" id="{56AB133E-4EFB-41BC-B7E1-646A52B18A1E}"/>
              </a:ext>
            </a:extLst>
          </p:cNvPr>
          <p:cNvSpPr txBox="1"/>
          <p:nvPr>
            <p:custDataLst>
              <p:tags r:id="rId8"/>
            </p:custDataLst>
          </p:nvPr>
        </p:nvSpPr>
        <p:spPr>
          <a:xfrm>
            <a:off x="-2321519" y="6462058"/>
            <a:ext cx="1281249" cy="369332"/>
          </a:xfrm>
          <a:prstGeom prst="rect">
            <a:avLst/>
          </a:prstGeom>
          <a:noFill/>
        </p:spPr>
        <p:txBody>
          <a:bodyPr wrap="none" rtlCol="0">
            <a:spAutoFit/>
          </a:bodyPr>
          <a:lstStyle/>
          <a:p>
            <a:pPr algn="ctr"/>
            <a:r>
              <a:rPr lang="en-CA" b="1" dirty="0"/>
              <a:t>Centre-</a:t>
            </a:r>
            <a:r>
              <a:rPr lang="en-CA" b="1" dirty="0" err="1"/>
              <a:t>ville</a:t>
            </a:r>
            <a:endParaRPr lang="en-CA" b="1" dirty="0"/>
          </a:p>
        </p:txBody>
      </p:sp>
      <p:sp>
        <p:nvSpPr>
          <p:cNvPr id="34" name="TextBox 33">
            <a:extLst>
              <a:ext uri="{FF2B5EF4-FFF2-40B4-BE49-F238E27FC236}">
                <a16:creationId xmlns:a16="http://schemas.microsoft.com/office/drawing/2014/main" id="{86481CC0-BAE0-4D73-AB3D-B8038838D4E0}"/>
              </a:ext>
            </a:extLst>
          </p:cNvPr>
          <p:cNvSpPr txBox="1"/>
          <p:nvPr>
            <p:custDataLst>
              <p:tags r:id="rId9"/>
            </p:custDataLst>
          </p:nvPr>
        </p:nvSpPr>
        <p:spPr>
          <a:xfrm>
            <a:off x="-10195015" y="6462058"/>
            <a:ext cx="1027845" cy="369332"/>
          </a:xfrm>
          <a:prstGeom prst="rect">
            <a:avLst/>
          </a:prstGeom>
          <a:noFill/>
        </p:spPr>
        <p:txBody>
          <a:bodyPr wrap="none" rtlCol="0">
            <a:spAutoFit/>
          </a:bodyPr>
          <a:lstStyle/>
          <a:p>
            <a:pPr algn="ctr"/>
            <a:r>
              <a:rPr lang="en-CA" b="1"/>
              <a:t>Stittsville</a:t>
            </a:r>
            <a:endParaRPr lang="en-US" b="1"/>
          </a:p>
        </p:txBody>
      </p:sp>
      <p:sp>
        <p:nvSpPr>
          <p:cNvPr id="35" name="TextBox 34">
            <a:extLst>
              <a:ext uri="{FF2B5EF4-FFF2-40B4-BE49-F238E27FC236}">
                <a16:creationId xmlns:a16="http://schemas.microsoft.com/office/drawing/2014/main" id="{DD33B96E-136B-47C6-B8F2-AB205C480824}"/>
              </a:ext>
            </a:extLst>
          </p:cNvPr>
          <p:cNvSpPr txBox="1"/>
          <p:nvPr>
            <p:custDataLst>
              <p:tags r:id="rId10"/>
            </p:custDataLst>
          </p:nvPr>
        </p:nvSpPr>
        <p:spPr>
          <a:xfrm>
            <a:off x="-6283392" y="6462058"/>
            <a:ext cx="1279517" cy="369332"/>
          </a:xfrm>
          <a:prstGeom prst="rect">
            <a:avLst/>
          </a:prstGeom>
          <a:noFill/>
        </p:spPr>
        <p:txBody>
          <a:bodyPr wrap="none" rtlCol="0">
            <a:spAutoFit/>
          </a:bodyPr>
          <a:lstStyle/>
          <a:p>
            <a:pPr algn="ctr"/>
            <a:r>
              <a:rPr lang="en-CA" b="1"/>
              <a:t>Beacon Hill</a:t>
            </a:r>
            <a:endParaRPr lang="en-US" b="1"/>
          </a:p>
        </p:txBody>
      </p:sp>
      <p:sp>
        <p:nvSpPr>
          <p:cNvPr id="36" name="TextBox 35">
            <a:extLst>
              <a:ext uri="{FF2B5EF4-FFF2-40B4-BE49-F238E27FC236}">
                <a16:creationId xmlns:a16="http://schemas.microsoft.com/office/drawing/2014/main" id="{5D3369B3-AFB3-4A0E-B515-720E2A4876FA}"/>
              </a:ext>
            </a:extLst>
          </p:cNvPr>
          <p:cNvSpPr txBox="1"/>
          <p:nvPr>
            <p:custDataLst>
              <p:tags r:id="rId11"/>
            </p:custDataLst>
          </p:nvPr>
        </p:nvSpPr>
        <p:spPr>
          <a:xfrm>
            <a:off x="-8761172" y="6462058"/>
            <a:ext cx="2084866" cy="369332"/>
          </a:xfrm>
          <a:prstGeom prst="rect">
            <a:avLst/>
          </a:prstGeom>
          <a:noFill/>
        </p:spPr>
        <p:txBody>
          <a:bodyPr wrap="none" rtlCol="0">
            <a:spAutoFit/>
          </a:bodyPr>
          <a:lstStyle/>
          <a:p>
            <a:pPr algn="ctr"/>
            <a:r>
              <a:rPr lang="en-CA" b="1" dirty="0"/>
              <a:t>Ceinture de verdure</a:t>
            </a:r>
            <a:endParaRPr lang="en-US" b="1" dirty="0"/>
          </a:p>
        </p:txBody>
      </p:sp>
      <p:sp>
        <p:nvSpPr>
          <p:cNvPr id="37" name="TextBox 36">
            <a:extLst>
              <a:ext uri="{FF2B5EF4-FFF2-40B4-BE49-F238E27FC236}">
                <a16:creationId xmlns:a16="http://schemas.microsoft.com/office/drawing/2014/main" id="{DDA16365-5186-4AAA-AB60-06CD9DEFFDC2}"/>
              </a:ext>
            </a:extLst>
          </p:cNvPr>
          <p:cNvSpPr txBox="1"/>
          <p:nvPr>
            <p:custDataLst>
              <p:tags r:id="rId12"/>
            </p:custDataLst>
          </p:nvPr>
        </p:nvSpPr>
        <p:spPr>
          <a:xfrm>
            <a:off x="-12424030" y="6462058"/>
            <a:ext cx="1513556" cy="369332"/>
          </a:xfrm>
          <a:prstGeom prst="rect">
            <a:avLst/>
          </a:prstGeom>
          <a:noFill/>
        </p:spPr>
        <p:txBody>
          <a:bodyPr wrap="none" rtlCol="0">
            <a:spAutoFit/>
          </a:bodyPr>
          <a:lstStyle/>
          <a:p>
            <a:pPr algn="ctr"/>
            <a:r>
              <a:rPr lang="en-CA" b="1" dirty="0"/>
              <a:t>North Gower</a:t>
            </a:r>
            <a:endParaRPr lang="en-US" b="1" dirty="0"/>
          </a:p>
        </p:txBody>
      </p:sp>
      <p:pic>
        <p:nvPicPr>
          <p:cNvPr id="38" name="Picture 37">
            <a:extLst>
              <a:ext uri="{FF2B5EF4-FFF2-40B4-BE49-F238E27FC236}">
                <a16:creationId xmlns:a16="http://schemas.microsoft.com/office/drawing/2014/main" id="{FA14B578-1EF9-408C-915C-A634560CD950}"/>
              </a:ext>
            </a:extLst>
          </p:cNvPr>
          <p:cNvPicPr>
            <a:picLocks noChangeAspect="1"/>
          </p:cNvPicPr>
          <p:nvPr>
            <p:custDataLst>
              <p:tags r:id="rId13"/>
            </p:custDataLst>
          </p:nvPr>
        </p:nvPicPr>
        <p:blipFill rotWithShape="1">
          <a:blip r:embed="rId20" cstate="email">
            <a:extLst>
              <a:ext uri="{28A0092B-C50C-407E-A947-70E740481C1C}">
                <a14:useLocalDpi xmlns:a14="http://schemas.microsoft.com/office/drawing/2010/main"/>
              </a:ext>
            </a:extLst>
          </a:blip>
          <a:srcRect l="-1" r="-101"/>
          <a:stretch/>
        </p:blipFill>
        <p:spPr>
          <a:xfrm>
            <a:off x="-12669442" y="3247814"/>
            <a:ext cx="12095546" cy="2341614"/>
          </a:xfrm>
          <a:prstGeom prst="rect">
            <a:avLst/>
          </a:prstGeom>
        </p:spPr>
      </p:pic>
      <p:pic>
        <p:nvPicPr>
          <p:cNvPr id="39" name="Picture 38">
            <a:extLst>
              <a:ext uri="{FF2B5EF4-FFF2-40B4-BE49-F238E27FC236}">
                <a16:creationId xmlns:a16="http://schemas.microsoft.com/office/drawing/2014/main" id="{1BD1DD8C-C2B4-4D83-993D-ED9A108E5DA2}"/>
              </a:ext>
            </a:extLst>
          </p:cNvPr>
          <p:cNvPicPr>
            <a:picLocks noChangeAspect="1"/>
          </p:cNvPicPr>
          <p:nvPr>
            <p:custDataLst>
              <p:tags r:id="rId14"/>
            </p:custDataLst>
          </p:nvPr>
        </p:nvPicPr>
        <p:blipFill rotWithShape="1">
          <a:blip r:embed="rId21" cstate="email">
            <a:extLst>
              <a:ext uri="{28A0092B-C50C-407E-A947-70E740481C1C}">
                <a14:useLocalDpi xmlns:a14="http://schemas.microsoft.com/office/drawing/2010/main"/>
              </a:ext>
            </a:extLst>
          </a:blip>
          <a:srcRect/>
          <a:stretch/>
        </p:blipFill>
        <p:spPr>
          <a:xfrm>
            <a:off x="-12676519" y="5643057"/>
            <a:ext cx="12077223" cy="821243"/>
          </a:xfrm>
          <a:prstGeom prst="rect">
            <a:avLst/>
          </a:prstGeom>
        </p:spPr>
      </p:pic>
      <p:grpSp>
        <p:nvGrpSpPr>
          <p:cNvPr id="29" name="Group 28">
            <a:extLst>
              <a:ext uri="{FF2B5EF4-FFF2-40B4-BE49-F238E27FC236}">
                <a16:creationId xmlns:a16="http://schemas.microsoft.com/office/drawing/2014/main" id="{E446364D-EEEB-45BD-AE07-152991F04303}"/>
              </a:ext>
            </a:extLst>
          </p:cNvPr>
          <p:cNvGrpSpPr/>
          <p:nvPr>
            <p:custDataLst>
              <p:tags r:id="rId15"/>
            </p:custDataLst>
          </p:nvPr>
        </p:nvGrpSpPr>
        <p:grpSpPr>
          <a:xfrm>
            <a:off x="5869918" y="2652001"/>
            <a:ext cx="5705540" cy="646331"/>
            <a:chOff x="4953000" y="3125355"/>
            <a:chExt cx="5705540" cy="646331"/>
          </a:xfrm>
        </p:grpSpPr>
        <p:sp>
          <p:nvSpPr>
            <p:cNvPr id="5" name="Left Brace 4">
              <a:extLst>
                <a:ext uri="{FF2B5EF4-FFF2-40B4-BE49-F238E27FC236}">
                  <a16:creationId xmlns:a16="http://schemas.microsoft.com/office/drawing/2014/main" id="{89E16075-5501-4712-B4B6-FE4DFC925A75}"/>
                </a:ext>
              </a:extLst>
            </p:cNvPr>
            <p:cNvSpPr/>
            <p:nvPr/>
          </p:nvSpPr>
          <p:spPr>
            <a:xfrm>
              <a:off x="5522611" y="3157284"/>
              <a:ext cx="100039" cy="586081"/>
            </a:xfrm>
            <a:prstGeom prst="leftBrace">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grpSp>
          <p:nvGrpSpPr>
            <p:cNvPr id="21" name="Group 20">
              <a:extLst>
                <a:ext uri="{FF2B5EF4-FFF2-40B4-BE49-F238E27FC236}">
                  <a16:creationId xmlns:a16="http://schemas.microsoft.com/office/drawing/2014/main" id="{7C56B42D-C7EE-4501-BA9B-2BF5BE5A7B0C}"/>
                </a:ext>
              </a:extLst>
            </p:cNvPr>
            <p:cNvGrpSpPr/>
            <p:nvPr/>
          </p:nvGrpSpPr>
          <p:grpSpPr>
            <a:xfrm>
              <a:off x="4953000" y="3125355"/>
              <a:ext cx="5705540" cy="646331"/>
              <a:chOff x="4953000" y="3125355"/>
              <a:chExt cx="5705540" cy="646331"/>
            </a:xfrm>
          </p:grpSpPr>
          <p:sp>
            <p:nvSpPr>
              <p:cNvPr id="2" name="TextBox 1">
                <a:extLst>
                  <a:ext uri="{FF2B5EF4-FFF2-40B4-BE49-F238E27FC236}">
                    <a16:creationId xmlns:a16="http://schemas.microsoft.com/office/drawing/2014/main" id="{86530998-875D-48E7-979A-F7525E107F89}"/>
                  </a:ext>
                </a:extLst>
              </p:cNvPr>
              <p:cNvSpPr txBox="1"/>
              <p:nvPr/>
            </p:nvSpPr>
            <p:spPr>
              <a:xfrm>
                <a:off x="5630048" y="3125355"/>
                <a:ext cx="5028492" cy="646331"/>
              </a:xfrm>
              <a:prstGeom prst="rect">
                <a:avLst/>
              </a:prstGeom>
              <a:noFill/>
            </p:spPr>
            <p:txBody>
              <a:bodyPr wrap="none" rtlCol="0">
                <a:spAutoFit/>
              </a:bodyPr>
              <a:lstStyle/>
              <a:p>
                <a:r>
                  <a:rPr lang="fr-CA" dirty="0">
                    <a:solidFill>
                      <a:srgbClr val="FFFF00"/>
                    </a:solidFill>
                  </a:rPr>
                  <a:t>Contexte établi : secteur urbain</a:t>
                </a:r>
                <a:endParaRPr lang="fr-CA" dirty="0">
                  <a:solidFill>
                    <a:srgbClr val="339933"/>
                  </a:solidFill>
                </a:endParaRPr>
              </a:p>
              <a:p>
                <a:r>
                  <a:rPr lang="fr-CA" dirty="0">
                    <a:solidFill>
                      <a:srgbClr val="FFFF00"/>
                    </a:solidFill>
                  </a:rPr>
                  <a:t>Tous les nouveaux aménagements : secteur urbain</a:t>
                </a:r>
                <a:endParaRPr lang="fr-CA" dirty="0">
                  <a:solidFill>
                    <a:srgbClr val="339933"/>
                  </a:solidFill>
                </a:endParaRPr>
              </a:p>
            </p:txBody>
          </p:sp>
          <p:cxnSp>
            <p:nvCxnSpPr>
              <p:cNvPr id="7" name="Straight Arrow Connector 6">
                <a:extLst>
                  <a:ext uri="{FF2B5EF4-FFF2-40B4-BE49-F238E27FC236}">
                    <a16:creationId xmlns:a16="http://schemas.microsoft.com/office/drawing/2014/main" id="{25A7D1E3-8BE2-43B8-AFA5-DF97BD38E71D}"/>
                  </a:ext>
                </a:extLst>
              </p:cNvPr>
              <p:cNvCxnSpPr>
                <a:cxnSpLocks/>
                <a:stCxn id="5" idx="1"/>
              </p:cNvCxnSpPr>
              <p:nvPr/>
            </p:nvCxnSpPr>
            <p:spPr>
              <a:xfrm flipH="1">
                <a:off x="4953000" y="3450325"/>
                <a:ext cx="569611" cy="54875"/>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7" name="Group 26">
            <a:extLst>
              <a:ext uri="{FF2B5EF4-FFF2-40B4-BE49-F238E27FC236}">
                <a16:creationId xmlns:a16="http://schemas.microsoft.com/office/drawing/2014/main" id="{BACBCF90-8097-410A-998D-2A194577A3EB}"/>
              </a:ext>
            </a:extLst>
          </p:cNvPr>
          <p:cNvGrpSpPr/>
          <p:nvPr>
            <p:custDataLst>
              <p:tags r:id="rId16"/>
            </p:custDataLst>
          </p:nvPr>
        </p:nvGrpSpPr>
        <p:grpSpPr>
          <a:xfrm>
            <a:off x="5869918" y="3336474"/>
            <a:ext cx="6147846" cy="835388"/>
            <a:chOff x="4481513" y="3789511"/>
            <a:chExt cx="6383058" cy="596687"/>
          </a:xfrm>
        </p:grpSpPr>
        <p:sp>
          <p:nvSpPr>
            <p:cNvPr id="8" name="Left Brace 7">
              <a:extLst>
                <a:ext uri="{FF2B5EF4-FFF2-40B4-BE49-F238E27FC236}">
                  <a16:creationId xmlns:a16="http://schemas.microsoft.com/office/drawing/2014/main" id="{94474123-04DF-488A-AF15-72B5E958CB9A}"/>
                </a:ext>
              </a:extLst>
            </p:cNvPr>
            <p:cNvSpPr/>
            <p:nvPr/>
          </p:nvSpPr>
          <p:spPr>
            <a:xfrm>
              <a:off x="5548269" y="3789511"/>
              <a:ext cx="100039" cy="586081"/>
            </a:xfrm>
            <a:prstGeom prst="leftBrace">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grpSp>
          <p:nvGrpSpPr>
            <p:cNvPr id="23" name="Group 22">
              <a:extLst>
                <a:ext uri="{FF2B5EF4-FFF2-40B4-BE49-F238E27FC236}">
                  <a16:creationId xmlns:a16="http://schemas.microsoft.com/office/drawing/2014/main" id="{2394F138-24E6-4929-A4C6-17D4AB2F8198}"/>
                </a:ext>
              </a:extLst>
            </p:cNvPr>
            <p:cNvGrpSpPr/>
            <p:nvPr/>
          </p:nvGrpSpPr>
          <p:grpSpPr>
            <a:xfrm>
              <a:off x="4481513" y="3792647"/>
              <a:ext cx="6383058" cy="593551"/>
              <a:chOff x="4481513" y="3792647"/>
              <a:chExt cx="6383058" cy="593551"/>
            </a:xfrm>
          </p:grpSpPr>
          <p:sp>
            <p:nvSpPr>
              <p:cNvPr id="4" name="TextBox 3">
                <a:extLst>
                  <a:ext uri="{FF2B5EF4-FFF2-40B4-BE49-F238E27FC236}">
                    <a16:creationId xmlns:a16="http://schemas.microsoft.com/office/drawing/2014/main" id="{28054AEA-1AD4-413C-9EDE-801913E6C256}"/>
                  </a:ext>
                </a:extLst>
              </p:cNvPr>
              <p:cNvSpPr txBox="1"/>
              <p:nvPr/>
            </p:nvSpPr>
            <p:spPr>
              <a:xfrm>
                <a:off x="5568332" y="3792647"/>
                <a:ext cx="5296239" cy="593551"/>
              </a:xfrm>
              <a:prstGeom prst="rect">
                <a:avLst/>
              </a:prstGeom>
              <a:noFill/>
            </p:spPr>
            <p:txBody>
              <a:bodyPr wrap="none" rtlCol="0">
                <a:spAutoFit/>
              </a:bodyPr>
              <a:lstStyle/>
              <a:p>
                <a:r>
                  <a:rPr lang="fr-CA" sz="1600" dirty="0">
                    <a:solidFill>
                      <a:srgbClr val="00B0F0"/>
                    </a:solidFill>
                  </a:rPr>
                  <a:t>Contexte établi : secteur urbain et secteur de banlieue</a:t>
                </a:r>
                <a:endParaRPr lang="fr-CA" sz="1600" dirty="0">
                  <a:solidFill>
                    <a:srgbClr val="00B050"/>
                  </a:solidFill>
                </a:endParaRPr>
              </a:p>
              <a:p>
                <a:r>
                  <a:rPr lang="fr-CA" sz="1600" dirty="0">
                    <a:solidFill>
                      <a:srgbClr val="00B0F0"/>
                    </a:solidFill>
                  </a:rPr>
                  <a:t>Forme visée : secteur urbain.  Orientation : zones</a:t>
                </a:r>
                <a:br>
                  <a:rPr lang="fr-CA" sz="1600" dirty="0">
                    <a:solidFill>
                      <a:srgbClr val="00B0F0"/>
                    </a:solidFill>
                  </a:rPr>
                </a:br>
                <a:r>
                  <a:rPr lang="fr-CA" sz="1600" dirty="0">
                    <a:solidFill>
                      <a:srgbClr val="00B0F0"/>
                    </a:solidFill>
                  </a:rPr>
                  <a:t>sous-jacentes</a:t>
                </a:r>
              </a:p>
            </p:txBody>
          </p:sp>
          <p:cxnSp>
            <p:nvCxnSpPr>
              <p:cNvPr id="10" name="Straight Arrow Connector 9">
                <a:extLst>
                  <a:ext uri="{FF2B5EF4-FFF2-40B4-BE49-F238E27FC236}">
                    <a16:creationId xmlns:a16="http://schemas.microsoft.com/office/drawing/2014/main" id="{E2DA9CAC-B6AE-4FEF-9DBB-1AF51E2E4052}"/>
                  </a:ext>
                </a:extLst>
              </p:cNvPr>
              <p:cNvCxnSpPr>
                <a:cxnSpLocks/>
              </p:cNvCxnSpPr>
              <p:nvPr/>
            </p:nvCxnSpPr>
            <p:spPr>
              <a:xfrm flipH="1" flipV="1">
                <a:off x="4481513" y="3862388"/>
                <a:ext cx="1041098" cy="22072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41" name="Group 40">
            <a:extLst>
              <a:ext uri="{FF2B5EF4-FFF2-40B4-BE49-F238E27FC236}">
                <a16:creationId xmlns:a16="http://schemas.microsoft.com/office/drawing/2014/main" id="{A4AF007C-FA73-4DDA-990E-C23C56E6F00C}"/>
              </a:ext>
            </a:extLst>
          </p:cNvPr>
          <p:cNvGrpSpPr/>
          <p:nvPr>
            <p:custDataLst>
              <p:tags r:id="rId17"/>
            </p:custDataLst>
          </p:nvPr>
        </p:nvGrpSpPr>
        <p:grpSpPr>
          <a:xfrm>
            <a:off x="13545" y="3284684"/>
            <a:ext cx="2838450" cy="1200329"/>
            <a:chOff x="0" y="3659445"/>
            <a:chExt cx="2838450" cy="1200329"/>
          </a:xfrm>
        </p:grpSpPr>
        <p:grpSp>
          <p:nvGrpSpPr>
            <p:cNvPr id="25" name="Group 24">
              <a:extLst>
                <a:ext uri="{FF2B5EF4-FFF2-40B4-BE49-F238E27FC236}">
                  <a16:creationId xmlns:a16="http://schemas.microsoft.com/office/drawing/2014/main" id="{02E53E61-437D-4207-962C-618BD37CAA4F}"/>
                </a:ext>
              </a:extLst>
            </p:cNvPr>
            <p:cNvGrpSpPr/>
            <p:nvPr/>
          </p:nvGrpSpPr>
          <p:grpSpPr>
            <a:xfrm>
              <a:off x="0" y="3659445"/>
              <a:ext cx="2560033" cy="1200329"/>
              <a:chOff x="0" y="3659445"/>
              <a:chExt cx="2560033" cy="1200329"/>
            </a:xfrm>
          </p:grpSpPr>
          <p:sp>
            <p:nvSpPr>
              <p:cNvPr id="11" name="TextBox 10">
                <a:extLst>
                  <a:ext uri="{FF2B5EF4-FFF2-40B4-BE49-F238E27FC236}">
                    <a16:creationId xmlns:a16="http://schemas.microsoft.com/office/drawing/2014/main" id="{81F16AEE-A471-4360-8D61-B9813A25098A}"/>
                  </a:ext>
                </a:extLst>
              </p:cNvPr>
              <p:cNvSpPr txBox="1"/>
              <p:nvPr/>
            </p:nvSpPr>
            <p:spPr>
              <a:xfrm>
                <a:off x="0" y="3659445"/>
                <a:ext cx="2388682" cy="1200329"/>
              </a:xfrm>
              <a:prstGeom prst="rect">
                <a:avLst/>
              </a:prstGeom>
              <a:noFill/>
            </p:spPr>
            <p:txBody>
              <a:bodyPr wrap="square" rtlCol="0">
                <a:spAutoFit/>
              </a:bodyPr>
              <a:lstStyle/>
              <a:p>
                <a:pPr algn="r"/>
                <a:r>
                  <a:rPr lang="fr-CA" dirty="0">
                    <a:solidFill>
                      <a:srgbClr val="FFC000"/>
                    </a:solidFill>
                  </a:rPr>
                  <a:t>Contexte établi : secteur de banlieue</a:t>
                </a:r>
                <a:endParaRPr lang="fr-CA" dirty="0">
                  <a:solidFill>
                    <a:srgbClr val="00B050"/>
                  </a:solidFill>
                </a:endParaRPr>
              </a:p>
              <a:p>
                <a:pPr algn="r"/>
                <a:r>
                  <a:rPr lang="fr-CA" dirty="0">
                    <a:solidFill>
                      <a:srgbClr val="FFC000"/>
                    </a:solidFill>
                  </a:rPr>
                  <a:t>Orientation : zones sous-jacentes</a:t>
                </a:r>
              </a:p>
            </p:txBody>
          </p:sp>
          <p:sp>
            <p:nvSpPr>
              <p:cNvPr id="12" name="Right Brace 11">
                <a:extLst>
                  <a:ext uri="{FF2B5EF4-FFF2-40B4-BE49-F238E27FC236}">
                    <a16:creationId xmlns:a16="http://schemas.microsoft.com/office/drawing/2014/main" id="{58C06AA6-BF1C-4800-9FD0-EB8019C913D5}"/>
                  </a:ext>
                </a:extLst>
              </p:cNvPr>
              <p:cNvSpPr/>
              <p:nvPr/>
            </p:nvSpPr>
            <p:spPr>
              <a:xfrm>
                <a:off x="2369634" y="3744198"/>
                <a:ext cx="190399" cy="987793"/>
              </a:xfrm>
              <a:prstGeom prst="righ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grpSp>
        <p:cxnSp>
          <p:nvCxnSpPr>
            <p:cNvPr id="14" name="Straight Arrow Connector 13">
              <a:extLst>
                <a:ext uri="{FF2B5EF4-FFF2-40B4-BE49-F238E27FC236}">
                  <a16:creationId xmlns:a16="http://schemas.microsoft.com/office/drawing/2014/main" id="{49666099-7B8C-47DA-9A13-AF1F601C1F7D}"/>
                </a:ext>
              </a:extLst>
            </p:cNvPr>
            <p:cNvCxnSpPr>
              <a:cxnSpLocks/>
            </p:cNvCxnSpPr>
            <p:nvPr/>
          </p:nvCxnSpPr>
          <p:spPr>
            <a:xfrm>
              <a:off x="2560033" y="4242729"/>
              <a:ext cx="278417"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14DA6ED8-BA6D-4C32-A8F5-E1A05B076BDA}"/>
              </a:ext>
            </a:extLst>
          </p:cNvPr>
          <p:cNvGrpSpPr/>
          <p:nvPr>
            <p:custDataLst>
              <p:tags r:id="rId18"/>
            </p:custDataLst>
          </p:nvPr>
        </p:nvGrpSpPr>
        <p:grpSpPr>
          <a:xfrm>
            <a:off x="5507362" y="4325509"/>
            <a:ext cx="5137351" cy="923330"/>
            <a:chOff x="4172341" y="4743778"/>
            <a:chExt cx="5137351" cy="923330"/>
          </a:xfrm>
        </p:grpSpPr>
        <p:sp>
          <p:nvSpPr>
            <p:cNvPr id="15" name="TextBox 14">
              <a:extLst>
                <a:ext uri="{FF2B5EF4-FFF2-40B4-BE49-F238E27FC236}">
                  <a16:creationId xmlns:a16="http://schemas.microsoft.com/office/drawing/2014/main" id="{B91FFDB8-2119-4349-A3D2-1795A86D714F}"/>
                </a:ext>
              </a:extLst>
            </p:cNvPr>
            <p:cNvSpPr txBox="1"/>
            <p:nvPr/>
          </p:nvSpPr>
          <p:spPr>
            <a:xfrm>
              <a:off x="5648818" y="4743778"/>
              <a:ext cx="3660874" cy="923330"/>
            </a:xfrm>
            <a:prstGeom prst="rect">
              <a:avLst/>
            </a:prstGeom>
            <a:noFill/>
          </p:spPr>
          <p:txBody>
            <a:bodyPr wrap="none" rtlCol="0">
              <a:spAutoFit/>
            </a:bodyPr>
            <a:lstStyle/>
            <a:p>
              <a:r>
                <a:rPr lang="fr-CA" dirty="0">
                  <a:solidFill>
                    <a:srgbClr val="A9D18E"/>
                  </a:solidFill>
                </a:rPr>
                <a:t>Contexte établi : secteur de banlieue</a:t>
              </a:r>
              <a:endParaRPr lang="fr-CA" dirty="0">
                <a:solidFill>
                  <a:srgbClr val="339933"/>
                </a:solidFill>
              </a:endParaRPr>
            </a:p>
            <a:p>
              <a:r>
                <a:rPr lang="fr-CA" dirty="0">
                  <a:solidFill>
                    <a:srgbClr val="A9D18E"/>
                  </a:solidFill>
                </a:rPr>
                <a:t>Nouveaux quartiers : secteur urbain</a:t>
              </a:r>
              <a:r>
                <a:rPr lang="fr-CA" dirty="0">
                  <a:solidFill>
                    <a:srgbClr val="339933"/>
                  </a:solidFill>
                </a:rPr>
                <a:t> </a:t>
              </a:r>
            </a:p>
            <a:p>
              <a:r>
                <a:rPr lang="fr-CA" dirty="0">
                  <a:solidFill>
                    <a:srgbClr val="A9D18E"/>
                  </a:solidFill>
                </a:rPr>
                <a:t>Orientation : zones sous-jacentes </a:t>
              </a:r>
              <a:endParaRPr lang="fr-CA" dirty="0">
                <a:solidFill>
                  <a:srgbClr val="339933"/>
                </a:solidFill>
              </a:endParaRPr>
            </a:p>
          </p:txBody>
        </p:sp>
        <p:sp>
          <p:nvSpPr>
            <p:cNvPr id="16" name="Left Brace 15">
              <a:extLst>
                <a:ext uri="{FF2B5EF4-FFF2-40B4-BE49-F238E27FC236}">
                  <a16:creationId xmlns:a16="http://schemas.microsoft.com/office/drawing/2014/main" id="{40F05C08-2BD5-4ECE-A04F-CCD3597C4C5F}"/>
                </a:ext>
              </a:extLst>
            </p:cNvPr>
            <p:cNvSpPr/>
            <p:nvPr/>
          </p:nvSpPr>
          <p:spPr>
            <a:xfrm>
              <a:off x="5548269" y="4816444"/>
              <a:ext cx="74381" cy="850664"/>
            </a:xfrm>
            <a:prstGeom prst="leftBrace">
              <a:avLst/>
            </a:prstGeom>
            <a:ln>
              <a:solidFill>
                <a:srgbClr val="A9D1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cxnSp>
          <p:nvCxnSpPr>
            <p:cNvPr id="19" name="Straight Arrow Connector 18">
              <a:extLst>
                <a:ext uri="{FF2B5EF4-FFF2-40B4-BE49-F238E27FC236}">
                  <a16:creationId xmlns:a16="http://schemas.microsoft.com/office/drawing/2014/main" id="{0D576B54-AD3C-4457-9E1F-931706D68CFF}"/>
                </a:ext>
              </a:extLst>
            </p:cNvPr>
            <p:cNvCxnSpPr>
              <a:stCxn id="16" idx="1"/>
            </p:cNvCxnSpPr>
            <p:nvPr/>
          </p:nvCxnSpPr>
          <p:spPr>
            <a:xfrm flipH="1" flipV="1">
              <a:off x="4172341" y="4816444"/>
              <a:ext cx="1375928" cy="425332"/>
            </a:xfrm>
            <a:prstGeom prst="straightConnector1">
              <a:avLst/>
            </a:prstGeom>
            <a:ln>
              <a:solidFill>
                <a:srgbClr val="A9D18E"/>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3977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5149CE-A7D5-49F5-A61D-FDA2530C1FB6}"/>
              </a:ext>
            </a:extLst>
          </p:cNvPr>
          <p:cNvSpPr>
            <a:spLocks noGrp="1"/>
          </p:cNvSpPr>
          <p:nvPr>
            <p:ph idx="1"/>
            <p:custDataLst>
              <p:tags r:id="rId1"/>
            </p:custDataLst>
          </p:nvPr>
        </p:nvSpPr>
        <p:spPr>
          <a:xfrm>
            <a:off x="1646310" y="1271588"/>
            <a:ext cx="10515600" cy="671512"/>
          </a:xfrm>
        </p:spPr>
        <p:txBody>
          <a:bodyPr/>
          <a:lstStyle/>
          <a:p>
            <a:pPr marL="0" indent="0">
              <a:lnSpc>
                <a:spcPct val="100000"/>
              </a:lnSpc>
              <a:spcBef>
                <a:spcPts val="1800"/>
              </a:spcBef>
              <a:buNone/>
            </a:pPr>
            <a:r>
              <a:rPr lang="fr-CA" b="1" dirty="0">
                <a:solidFill>
                  <a:srgbClr val="F02E81"/>
                </a:solidFill>
              </a:rPr>
              <a:t>Cœur du centre-ville</a:t>
            </a:r>
            <a:endParaRPr lang="fr-CA" b="1" dirty="0">
              <a:solidFill>
                <a:srgbClr val="CC00FF"/>
              </a:solidFill>
            </a:endParaRPr>
          </a:p>
          <a:p>
            <a:pPr>
              <a:lnSpc>
                <a:spcPct val="100000"/>
              </a:lnSpc>
              <a:spcBef>
                <a:spcPts val="1800"/>
              </a:spcBef>
            </a:pPr>
            <a:endParaRPr lang="fr-CA" dirty="0"/>
          </a:p>
        </p:txBody>
      </p:sp>
      <p:graphicFrame>
        <p:nvGraphicFramePr>
          <p:cNvPr id="6" name="Table 5">
            <a:extLst>
              <a:ext uri="{FF2B5EF4-FFF2-40B4-BE49-F238E27FC236}">
                <a16:creationId xmlns:a16="http://schemas.microsoft.com/office/drawing/2014/main" id="{0C08DE9E-BE75-48D4-BEF2-03D440BD237B}"/>
              </a:ext>
            </a:extLst>
          </p:cNvPr>
          <p:cNvGraphicFramePr>
            <a:graphicFrameLocks noGrp="1"/>
          </p:cNvGraphicFramePr>
          <p:nvPr>
            <p:custDataLst>
              <p:tags r:id="rId2"/>
            </p:custDataLst>
          </p:nvPr>
        </p:nvGraphicFramePr>
        <p:xfrm>
          <a:off x="-10402739" y="1320735"/>
          <a:ext cx="12066660" cy="1463040"/>
        </p:xfrm>
        <a:graphic>
          <a:graphicData uri="http://schemas.openxmlformats.org/drawingml/2006/table">
            <a:tbl>
              <a:tblPr firstRow="1" bandRow="1">
                <a:tableStyleId>{5C22544A-7EE6-4342-B048-85BDC9FD1C3A}</a:tableStyleId>
              </a:tblPr>
              <a:tblGrid>
                <a:gridCol w="2011110">
                  <a:extLst>
                    <a:ext uri="{9D8B030D-6E8A-4147-A177-3AD203B41FA5}">
                      <a16:colId xmlns:a16="http://schemas.microsoft.com/office/drawing/2014/main" val="2334178205"/>
                    </a:ext>
                  </a:extLst>
                </a:gridCol>
                <a:gridCol w="2011110">
                  <a:extLst>
                    <a:ext uri="{9D8B030D-6E8A-4147-A177-3AD203B41FA5}">
                      <a16:colId xmlns:a16="http://schemas.microsoft.com/office/drawing/2014/main" val="1031387717"/>
                    </a:ext>
                  </a:extLst>
                </a:gridCol>
                <a:gridCol w="2011110">
                  <a:extLst>
                    <a:ext uri="{9D8B030D-6E8A-4147-A177-3AD203B41FA5}">
                      <a16:colId xmlns:a16="http://schemas.microsoft.com/office/drawing/2014/main" val="3282584949"/>
                    </a:ext>
                  </a:extLst>
                </a:gridCol>
                <a:gridCol w="2011110">
                  <a:extLst>
                    <a:ext uri="{9D8B030D-6E8A-4147-A177-3AD203B41FA5}">
                      <a16:colId xmlns:a16="http://schemas.microsoft.com/office/drawing/2014/main" val="2745364113"/>
                    </a:ext>
                  </a:extLst>
                </a:gridCol>
                <a:gridCol w="2011110">
                  <a:extLst>
                    <a:ext uri="{9D8B030D-6E8A-4147-A177-3AD203B41FA5}">
                      <a16:colId xmlns:a16="http://schemas.microsoft.com/office/drawing/2014/main" val="4185736586"/>
                    </a:ext>
                  </a:extLst>
                </a:gridCol>
                <a:gridCol w="2011110">
                  <a:extLst>
                    <a:ext uri="{9D8B030D-6E8A-4147-A177-3AD203B41FA5}">
                      <a16:colId xmlns:a16="http://schemas.microsoft.com/office/drawing/2014/main" val="1401811589"/>
                    </a:ext>
                  </a:extLst>
                </a:gridCol>
              </a:tblGrid>
              <a:tr h="185420">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2E81">
                        <a:alpha val="50000"/>
                      </a:srgbClr>
                    </a:solidFill>
                  </a:tcPr>
                </a:tc>
                <a:tc>
                  <a:txBody>
                    <a:bodyPr/>
                    <a:lstStyle/>
                    <a:p>
                      <a:pPr algn="r"/>
                      <a:endParaRPr lang="en-CA" b="1" spc="3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2E81"/>
                    </a:solidFill>
                  </a:tcPr>
                </a:tc>
                <a:extLst>
                  <a:ext uri="{0D108BD9-81ED-4DB2-BD59-A6C34878D82A}">
                    <a16:rowId xmlns:a16="http://schemas.microsoft.com/office/drawing/2014/main" val="1242666096"/>
                  </a:ext>
                </a:extLst>
              </a:tr>
              <a:tr h="185420">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50000"/>
                      </a:schemeClr>
                    </a:solidFill>
                  </a:tcPr>
                </a:tc>
                <a:tc>
                  <a:txBody>
                    <a:bodyPr/>
                    <a:lstStyle/>
                    <a:p>
                      <a:pPr algn="r"/>
                      <a:endParaRPr lang="en-CA" b="1" spc="30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50000"/>
                      </a:schemeClr>
                    </a:solidFill>
                  </a:tcPr>
                </a:tc>
                <a:extLst>
                  <a:ext uri="{0D108BD9-81ED-4DB2-BD59-A6C34878D82A}">
                    <a16:rowId xmlns:a16="http://schemas.microsoft.com/office/drawing/2014/main" val="1287250017"/>
                  </a:ext>
                </a:extLst>
              </a:tr>
              <a:tr h="182270">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50000"/>
                      </a:schemeClr>
                    </a:solidFill>
                  </a:tcPr>
                </a:tc>
                <a:tc>
                  <a:txBody>
                    <a:bodyPr/>
                    <a:lstStyle/>
                    <a:p>
                      <a:pPr algn="r"/>
                      <a:endParaRPr lang="en-CA" b="1" spc="30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50000"/>
                      </a:schemeClr>
                    </a:solidFill>
                  </a:tcPr>
                </a:tc>
                <a:extLst>
                  <a:ext uri="{0D108BD9-81ED-4DB2-BD59-A6C34878D82A}">
                    <a16:rowId xmlns:a16="http://schemas.microsoft.com/office/drawing/2014/main" val="4076643439"/>
                  </a:ext>
                </a:extLst>
              </a:tr>
              <a:tr h="182270">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endParaRPr lang="en-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2CC">
                        <a:alpha val="50000"/>
                      </a:srgbClr>
                    </a:solidFill>
                  </a:tcPr>
                </a:tc>
                <a:tc>
                  <a:txBody>
                    <a:bodyPr/>
                    <a:lstStyle/>
                    <a:p>
                      <a:pPr algn="r"/>
                      <a:endParaRPr lang="en-CA" b="1" spc="3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2CC">
                        <a:alpha val="50000"/>
                      </a:srgbClr>
                    </a:solidFill>
                  </a:tcPr>
                </a:tc>
                <a:extLst>
                  <a:ext uri="{0D108BD9-81ED-4DB2-BD59-A6C34878D82A}">
                    <a16:rowId xmlns:a16="http://schemas.microsoft.com/office/drawing/2014/main" val="2841486871"/>
                  </a:ext>
                </a:extLst>
              </a:tr>
            </a:tbl>
          </a:graphicData>
        </a:graphic>
      </p:graphicFrame>
      <p:sp>
        <p:nvSpPr>
          <p:cNvPr id="7" name="Content Placeholder 2">
            <a:extLst>
              <a:ext uri="{FF2B5EF4-FFF2-40B4-BE49-F238E27FC236}">
                <a16:creationId xmlns:a16="http://schemas.microsoft.com/office/drawing/2014/main" id="{8C7E9EB0-6BE7-43F8-BD82-8B98DC8A1197}"/>
              </a:ext>
            </a:extLst>
          </p:cNvPr>
          <p:cNvSpPr txBox="1">
            <a:spLocks/>
          </p:cNvSpPr>
          <p:nvPr>
            <p:custDataLst>
              <p:tags r:id="rId3"/>
            </p:custDataLst>
          </p:nvPr>
        </p:nvSpPr>
        <p:spPr>
          <a:xfrm>
            <a:off x="1360560" y="3006671"/>
            <a:ext cx="10515600" cy="3605691"/>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ts val="1800"/>
              </a:spcBef>
            </a:pPr>
            <a:r>
              <a:rPr lang="fr-CA" sz="3500" dirty="0"/>
              <a:t>Croissance de la ville et du centre-ville</a:t>
            </a:r>
          </a:p>
          <a:p>
            <a:pPr lvl="1">
              <a:lnSpc>
                <a:spcPct val="100000"/>
              </a:lnSpc>
              <a:spcBef>
                <a:spcPts val="1800"/>
              </a:spcBef>
            </a:pPr>
            <a:r>
              <a:rPr lang="fr-CA" sz="3500" dirty="0"/>
              <a:t>Amélioration de l’esthétique urbaine et de l’architecture</a:t>
            </a:r>
            <a:endParaRPr lang="fr-CA" sz="3500" dirty="0">
              <a:solidFill>
                <a:srgbClr val="00B050"/>
              </a:solidFill>
            </a:endParaRPr>
          </a:p>
          <a:p>
            <a:pPr lvl="1">
              <a:lnSpc>
                <a:spcPct val="100000"/>
              </a:lnSpc>
              <a:spcBef>
                <a:spcPts val="1800"/>
              </a:spcBef>
            </a:pPr>
            <a:r>
              <a:rPr lang="fr-CA" sz="3500" dirty="0"/>
              <a:t>Priorité donnée aux transports en commun et à la mobilité active</a:t>
            </a:r>
            <a:endParaRPr lang="fr-CA" sz="3500" dirty="0">
              <a:solidFill>
                <a:srgbClr val="00B050"/>
              </a:solidFill>
            </a:endParaRPr>
          </a:p>
          <a:p>
            <a:pPr>
              <a:lnSpc>
                <a:spcPct val="100000"/>
              </a:lnSpc>
              <a:spcBef>
                <a:spcPts val="1800"/>
              </a:spcBef>
            </a:pPr>
            <a:endParaRPr lang="fr-CA" dirty="0"/>
          </a:p>
        </p:txBody>
      </p:sp>
      <p:graphicFrame>
        <p:nvGraphicFramePr>
          <p:cNvPr id="8" name="Table 7">
            <a:extLst>
              <a:ext uri="{FF2B5EF4-FFF2-40B4-BE49-F238E27FC236}">
                <a16:creationId xmlns:a16="http://schemas.microsoft.com/office/drawing/2014/main" id="{981BFDFB-D738-47F3-AE00-555656E7FD5B}"/>
              </a:ext>
            </a:extLst>
          </p:cNvPr>
          <p:cNvGraphicFramePr>
            <a:graphicFrameLocks noGrp="1"/>
          </p:cNvGraphicFramePr>
          <p:nvPr>
            <p:custDataLst>
              <p:tags r:id="rId4"/>
            </p:custDataLst>
          </p:nvPr>
        </p:nvGraphicFramePr>
        <p:xfrm>
          <a:off x="-4362986" y="2784873"/>
          <a:ext cx="6026907" cy="373671"/>
        </p:xfrm>
        <a:graphic>
          <a:graphicData uri="http://schemas.openxmlformats.org/drawingml/2006/table">
            <a:tbl>
              <a:tblPr firstRow="1" bandRow="1">
                <a:tableStyleId>{5C22544A-7EE6-4342-B048-85BDC9FD1C3A}</a:tableStyleId>
              </a:tblPr>
              <a:tblGrid>
                <a:gridCol w="2008969">
                  <a:extLst>
                    <a:ext uri="{9D8B030D-6E8A-4147-A177-3AD203B41FA5}">
                      <a16:colId xmlns:a16="http://schemas.microsoft.com/office/drawing/2014/main" val="1398171251"/>
                    </a:ext>
                  </a:extLst>
                </a:gridCol>
                <a:gridCol w="2008969">
                  <a:extLst>
                    <a:ext uri="{9D8B030D-6E8A-4147-A177-3AD203B41FA5}">
                      <a16:colId xmlns:a16="http://schemas.microsoft.com/office/drawing/2014/main" val="554525889"/>
                    </a:ext>
                  </a:extLst>
                </a:gridCol>
                <a:gridCol w="2008969">
                  <a:extLst>
                    <a:ext uri="{9D8B030D-6E8A-4147-A177-3AD203B41FA5}">
                      <a16:colId xmlns:a16="http://schemas.microsoft.com/office/drawing/2014/main" val="2371678150"/>
                    </a:ext>
                  </a:extLst>
                </a:gridCol>
              </a:tblGrid>
              <a:tr h="373671">
                <a:tc>
                  <a:txBody>
                    <a:bodyPr/>
                    <a:lstStyle/>
                    <a:p>
                      <a:pPr algn="r"/>
                      <a:endParaRPr lang="en-CA" spc="30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r"/>
                      <a:endParaRPr lang="en-CA" spc="30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CA" spc="30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alpha val="50196"/>
                      </a:srgbClr>
                    </a:solidFill>
                  </a:tcPr>
                </a:tc>
                <a:extLst>
                  <a:ext uri="{0D108BD9-81ED-4DB2-BD59-A6C34878D82A}">
                    <a16:rowId xmlns:a16="http://schemas.microsoft.com/office/drawing/2014/main" val="2206979130"/>
                  </a:ext>
                </a:extLst>
              </a:tr>
            </a:tbl>
          </a:graphicData>
        </a:graphic>
      </p:graphicFrame>
      <p:sp>
        <p:nvSpPr>
          <p:cNvPr id="11" name="Title 4">
            <a:extLst>
              <a:ext uri="{FF2B5EF4-FFF2-40B4-BE49-F238E27FC236}">
                <a16:creationId xmlns:a16="http://schemas.microsoft.com/office/drawing/2014/main" id="{B3637A48-E162-4AE5-9DDF-F6FE00755E9C}"/>
              </a:ext>
            </a:extLst>
          </p:cNvPr>
          <p:cNvSpPr txBox="1">
            <a:spLocks/>
          </p:cNvSpPr>
          <p:nvPr>
            <p:custDataLst>
              <p:tags r:id="rId5"/>
            </p:custDataLst>
          </p:nvPr>
        </p:nvSpPr>
        <p:spPr>
          <a:xfrm>
            <a:off x="838200" y="1220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4000" spc="600" dirty="0"/>
              <a:t>Les </a:t>
            </a:r>
            <a:r>
              <a:rPr lang="fr-CA" sz="4000" spc="600" dirty="0" err="1"/>
              <a:t>transects</a:t>
            </a:r>
            <a:endParaRPr lang="fr-CA" sz="4000" spc="600" dirty="0"/>
          </a:p>
        </p:txBody>
      </p:sp>
      <p:pic>
        <p:nvPicPr>
          <p:cNvPr id="9" name="Picture 8" descr="A close up of a map&#10;&#10;Description automatically generated">
            <a:extLst>
              <a:ext uri="{FF2B5EF4-FFF2-40B4-BE49-F238E27FC236}">
                <a16:creationId xmlns:a16="http://schemas.microsoft.com/office/drawing/2014/main" id="{841CCAE1-0AD0-490A-90A6-518117F3815C}"/>
              </a:ext>
            </a:extLst>
          </p:cNvPr>
          <p:cNvPicPr>
            <a:picLocks noChangeAspect="1"/>
          </p:cNvPicPr>
          <p:nvPr>
            <p:custDataLst>
              <p:tags r:id="rId6"/>
            </p:custDataLst>
          </p:nvPr>
        </p:nvPicPr>
        <p:blipFill>
          <a:blip r:embed="rId9" cstate="email">
            <a:extLst>
              <a:ext uri="{BEBA8EAE-BF5A-486C-A8C5-ECC9F3942E4B}">
                <a14:imgProps xmlns:a14="http://schemas.microsoft.com/office/drawing/2010/main">
                  <a14:imgLayer r:embed="rId10">
                    <a14:imgEffect>
                      <a14:backgroundRemoval t="3961" b="94129" l="3182" r="95364">
                        <a14:foregroundMark x1="81341" y1="91705" x2="77318" y2="77726"/>
                        <a14:foregroundMark x1="77318" y1="77726" x2="85750" y2="48276"/>
                        <a14:foregroundMark x1="85750" y1="48276" x2="80455" y2="35648"/>
                        <a14:foregroundMark x1="80455" y1="35648" x2="73068" y2="42777"/>
                        <a14:foregroundMark x1="73068" y1="42777" x2="50659" y2="80009"/>
                        <a14:foregroundMark x1="50659" y1="80009" x2="39750" y2="88397"/>
                        <a14:foregroundMark x1="39750" y1="88397" x2="24114" y2="55685"/>
                        <a14:foregroundMark x1="24114" y1="55685" x2="11409" y2="54613"/>
                        <a14:foregroundMark x1="11409" y1="54613" x2="16500" y2="18872"/>
                        <a14:foregroundMark x1="16500" y1="18872" x2="21409" y2="5732"/>
                        <a14:foregroundMark x1="21409" y1="5732" x2="23659" y2="4054"/>
                        <a14:foregroundMark x1="96705" y1="24744" x2="92045" y2="37185"/>
                        <a14:foregroundMark x1="92045" y1="37185" x2="92045" y2="43849"/>
                        <a14:foregroundMark x1="37977" y1="94828" x2="29182" y2="93756"/>
                        <a14:foregroundMark x1="29182" y1="93756" x2="28341" y2="94175"/>
                        <a14:foregroundMark x1="7864" y1="59925" x2="6955" y2="43243"/>
                        <a14:foregroundMark x1="6955" y1="43243" x2="7250" y2="42311"/>
                        <a14:foregroundMark x1="3182" y1="51584" x2="3795" y2="59599"/>
                        <a14:foregroundMark x1="97909" y1="25023" x2="91886" y2="35275"/>
                        <a14:foregroundMark x1="91886" y1="35275" x2="95364" y2="42032"/>
                        <a14:backgroundMark x1="5750" y1="8993" x2="1977" y2="22460"/>
                        <a14:backgroundMark x1="1977" y1="22460" x2="1227" y2="30615"/>
                        <a14:backgroundMark x1="8909" y1="73812" x2="14818" y2="87884"/>
                        <a14:backgroundMark x1="14818" y1="87884" x2="18250" y2="92032"/>
                        <a14:backgroundMark x1="58318" y1="96039" x2="77727" y2="92637"/>
                        <a14:backgroundMark x1="77727" y1="92637" x2="77727" y2="92637"/>
                        <a14:backgroundMark x1="94159" y1="65191" x2="94909" y2="95107"/>
                      </a14:backgroundRemoval>
                    </a14:imgEffect>
                  </a14:imgLayer>
                </a14:imgProps>
              </a:ext>
              <a:ext uri="{28A0092B-C50C-407E-A947-70E740481C1C}">
                <a14:useLocalDpi xmlns:a14="http://schemas.microsoft.com/office/drawing/2010/main"/>
              </a:ext>
            </a:extLst>
          </a:blip>
          <a:stretch>
            <a:fillRect/>
          </a:stretch>
        </p:blipFill>
        <p:spPr>
          <a:xfrm>
            <a:off x="5876918" y="-9525"/>
            <a:ext cx="6494541" cy="3168069"/>
          </a:xfrm>
          <a:prstGeom prst="rect">
            <a:avLst/>
          </a:prstGeom>
        </p:spPr>
      </p:pic>
    </p:spTree>
    <p:extLst>
      <p:ext uri="{BB962C8B-B14F-4D97-AF65-F5344CB8AC3E}">
        <p14:creationId xmlns:p14="http://schemas.microsoft.com/office/powerpoint/2010/main" val="2014254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4"/>
</p:tagLst>
</file>

<file path=ppt/tags/tag104.xml><?xml version="1.0" encoding="utf-8"?>
<p:tagLst xmlns:a="http://schemas.openxmlformats.org/drawingml/2006/main" xmlns:r="http://schemas.openxmlformats.org/officeDocument/2006/relationships" xmlns:p="http://schemas.openxmlformats.org/presentationml/2006/main">
  <p:tag name="NUM" val="5"/>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4"/>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4"/>
</p:tagLst>
</file>

<file path=ppt/tags/tag118.xml><?xml version="1.0" encoding="utf-8"?>
<p:tagLst xmlns:a="http://schemas.openxmlformats.org/drawingml/2006/main" xmlns:r="http://schemas.openxmlformats.org/officeDocument/2006/relationships" xmlns:p="http://schemas.openxmlformats.org/presentationml/2006/main">
  <p:tag name="NUM" val="5"/>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4"/>
</p:tagLst>
</file>

<file path=ppt/tags/tag123.xml><?xml version="1.0" encoding="utf-8"?>
<p:tagLst xmlns:a="http://schemas.openxmlformats.org/drawingml/2006/main" xmlns:r="http://schemas.openxmlformats.org/officeDocument/2006/relationships" xmlns:p="http://schemas.openxmlformats.org/presentationml/2006/main">
  <p:tag name="NUM" val="5"/>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4"/>
</p:tagLst>
</file>

<file path=ppt/tags/tag128.xml><?xml version="1.0" encoding="utf-8"?>
<p:tagLst xmlns:a="http://schemas.openxmlformats.org/drawingml/2006/main" xmlns:r="http://schemas.openxmlformats.org/officeDocument/2006/relationships" xmlns:p="http://schemas.openxmlformats.org/presentationml/2006/main">
  <p:tag name="NUM" val="5"/>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5"/>
</p:tagLst>
</file>

<file path=ppt/tags/tag135.xml><?xml version="1.0" encoding="utf-8"?>
<p:tagLst xmlns:a="http://schemas.openxmlformats.org/drawingml/2006/main" xmlns:r="http://schemas.openxmlformats.org/officeDocument/2006/relationships" xmlns:p="http://schemas.openxmlformats.org/presentationml/2006/main">
  <p:tag name="NUM" val="6"/>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3"/>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8"/>
</p:tagLst>
</file>

<file path=ppt/tags/tag23.xml><?xml version="1.0" encoding="utf-8"?>
<p:tagLst xmlns:a="http://schemas.openxmlformats.org/drawingml/2006/main" xmlns:r="http://schemas.openxmlformats.org/officeDocument/2006/relationships" xmlns:p="http://schemas.openxmlformats.org/presentationml/2006/main">
  <p:tag name="NUM" val="9"/>
</p:tagLst>
</file>

<file path=ppt/tags/tag24.xml><?xml version="1.0" encoding="utf-8"?>
<p:tagLst xmlns:a="http://schemas.openxmlformats.org/drawingml/2006/main" xmlns:r="http://schemas.openxmlformats.org/officeDocument/2006/relationships" xmlns:p="http://schemas.openxmlformats.org/presentationml/2006/main">
  <p:tag name="NUM" val="10"/>
</p:tagLst>
</file>

<file path=ppt/tags/tag25.xml><?xml version="1.0" encoding="utf-8"?>
<p:tagLst xmlns:a="http://schemas.openxmlformats.org/drawingml/2006/main" xmlns:r="http://schemas.openxmlformats.org/officeDocument/2006/relationships" xmlns:p="http://schemas.openxmlformats.org/presentationml/2006/main">
  <p:tag name="NUM" val="11"/>
</p:tagLst>
</file>

<file path=ppt/tags/tag26.xml><?xml version="1.0" encoding="utf-8"?>
<p:tagLst xmlns:a="http://schemas.openxmlformats.org/drawingml/2006/main" xmlns:r="http://schemas.openxmlformats.org/officeDocument/2006/relationships" xmlns:p="http://schemas.openxmlformats.org/presentationml/2006/main">
  <p:tag name="NUM" val="12"/>
</p:tagLst>
</file>

<file path=ppt/tags/tag27.xml><?xml version="1.0" encoding="utf-8"?>
<p:tagLst xmlns:a="http://schemas.openxmlformats.org/drawingml/2006/main" xmlns:r="http://schemas.openxmlformats.org/officeDocument/2006/relationships" xmlns:p="http://schemas.openxmlformats.org/presentationml/2006/main">
  <p:tag name="NUM" val="13"/>
</p:tagLst>
</file>

<file path=ppt/tags/tag28.xml><?xml version="1.0" encoding="utf-8"?>
<p:tagLst xmlns:a="http://schemas.openxmlformats.org/drawingml/2006/main" xmlns:r="http://schemas.openxmlformats.org/officeDocument/2006/relationships" xmlns:p="http://schemas.openxmlformats.org/presentationml/2006/main">
  <p:tag name="NUM" val="14"/>
</p:tagLst>
</file>

<file path=ppt/tags/tag29.xml><?xml version="1.0" encoding="utf-8"?>
<p:tagLst xmlns:a="http://schemas.openxmlformats.org/drawingml/2006/main" xmlns:r="http://schemas.openxmlformats.org/officeDocument/2006/relationships" xmlns:p="http://schemas.openxmlformats.org/presentationml/2006/main">
  <p:tag name="NUM" val="15"/>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1.xml><?xml version="1.0" encoding="utf-8"?>
<p:tagLst xmlns:a="http://schemas.openxmlformats.org/drawingml/2006/main" xmlns:r="http://schemas.openxmlformats.org/officeDocument/2006/relationships" xmlns:p="http://schemas.openxmlformats.org/presentationml/2006/main">
  <p:tag name="NUM" val="7"/>
</p:tagLst>
</file>

<file path=ppt/tags/tag42.xml><?xml version="1.0" encoding="utf-8"?>
<p:tagLst xmlns:a="http://schemas.openxmlformats.org/drawingml/2006/main" xmlns:r="http://schemas.openxmlformats.org/officeDocument/2006/relationships" xmlns:p="http://schemas.openxmlformats.org/presentationml/2006/main">
  <p:tag name="NUM" val="8"/>
</p:tagLst>
</file>

<file path=ppt/tags/tag43.xml><?xml version="1.0" encoding="utf-8"?>
<p:tagLst xmlns:a="http://schemas.openxmlformats.org/drawingml/2006/main" xmlns:r="http://schemas.openxmlformats.org/officeDocument/2006/relationships" xmlns:p="http://schemas.openxmlformats.org/presentationml/2006/main">
  <p:tag name="NUM" val="9"/>
</p:tagLst>
</file>

<file path=ppt/tags/tag44.xml><?xml version="1.0" encoding="utf-8"?>
<p:tagLst xmlns:a="http://schemas.openxmlformats.org/drawingml/2006/main" xmlns:r="http://schemas.openxmlformats.org/officeDocument/2006/relationships" xmlns:p="http://schemas.openxmlformats.org/presentationml/2006/main">
  <p:tag name="NUM" val="10"/>
</p:tagLst>
</file>

<file path=ppt/tags/tag45.xml><?xml version="1.0" encoding="utf-8"?>
<p:tagLst xmlns:a="http://schemas.openxmlformats.org/drawingml/2006/main" xmlns:r="http://schemas.openxmlformats.org/officeDocument/2006/relationships" xmlns:p="http://schemas.openxmlformats.org/presentationml/2006/main">
  <p:tag name="NUM" val="11"/>
</p:tagLst>
</file>

<file path=ppt/tags/tag46.xml><?xml version="1.0" encoding="utf-8"?>
<p:tagLst xmlns:a="http://schemas.openxmlformats.org/drawingml/2006/main" xmlns:r="http://schemas.openxmlformats.org/officeDocument/2006/relationships" xmlns:p="http://schemas.openxmlformats.org/presentationml/2006/main">
  <p:tag name="NUM" val="12"/>
</p:tagLst>
</file>

<file path=ppt/tags/tag47.xml><?xml version="1.0" encoding="utf-8"?>
<p:tagLst xmlns:a="http://schemas.openxmlformats.org/drawingml/2006/main" xmlns:r="http://schemas.openxmlformats.org/officeDocument/2006/relationships" xmlns:p="http://schemas.openxmlformats.org/presentationml/2006/main">
  <p:tag name="NUM" val="13"/>
</p:tagLst>
</file>

<file path=ppt/tags/tag48.xml><?xml version="1.0" encoding="utf-8"?>
<p:tagLst xmlns:a="http://schemas.openxmlformats.org/drawingml/2006/main" xmlns:r="http://schemas.openxmlformats.org/officeDocument/2006/relationships" xmlns:p="http://schemas.openxmlformats.org/presentationml/2006/main">
  <p:tag name="NUM" val="14"/>
</p:tagLst>
</file>

<file path=ppt/tags/tag49.xml><?xml version="1.0" encoding="utf-8"?>
<p:tagLst xmlns:a="http://schemas.openxmlformats.org/drawingml/2006/main" xmlns:r="http://schemas.openxmlformats.org/officeDocument/2006/relationships" xmlns:p="http://schemas.openxmlformats.org/presentationml/2006/main">
  <p:tag name="NUM" val="15"/>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6"/>
</p:tagLst>
</file>

<file path=ppt/tags/tag51.xml><?xml version="1.0" encoding="utf-8"?>
<p:tagLst xmlns:a="http://schemas.openxmlformats.org/drawingml/2006/main" xmlns:r="http://schemas.openxmlformats.org/officeDocument/2006/relationships" xmlns:p="http://schemas.openxmlformats.org/presentationml/2006/main">
  <p:tag name="NUM" val="17"/>
</p:tagLst>
</file>

<file path=ppt/tags/tag52.xml><?xml version="1.0" encoding="utf-8"?>
<p:tagLst xmlns:a="http://schemas.openxmlformats.org/drawingml/2006/main" xmlns:r="http://schemas.openxmlformats.org/officeDocument/2006/relationships" xmlns:p="http://schemas.openxmlformats.org/presentationml/2006/main">
  <p:tag name="NUM" val="18"/>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6"/>
</p:tagLst>
</file>

<file path=ppt/tags/tag59.xml><?xml version="1.0" encoding="utf-8"?>
<p:tagLst xmlns:a="http://schemas.openxmlformats.org/drawingml/2006/main" xmlns:r="http://schemas.openxmlformats.org/officeDocument/2006/relationships" xmlns:p="http://schemas.openxmlformats.org/presentationml/2006/main">
  <p:tag name="NUM" val="7"/>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8"/>
</p:tagLst>
</file>

<file path=ppt/tags/tag61.xml><?xml version="1.0" encoding="utf-8"?>
<p:tagLst xmlns:a="http://schemas.openxmlformats.org/drawingml/2006/main" xmlns:r="http://schemas.openxmlformats.org/officeDocument/2006/relationships" xmlns:p="http://schemas.openxmlformats.org/presentationml/2006/main">
  <p:tag name="NUM" val="9"/>
</p:tagLst>
</file>

<file path=ppt/tags/tag62.xml><?xml version="1.0" encoding="utf-8"?>
<p:tagLst xmlns:a="http://schemas.openxmlformats.org/drawingml/2006/main" xmlns:r="http://schemas.openxmlformats.org/officeDocument/2006/relationships" xmlns:p="http://schemas.openxmlformats.org/presentationml/2006/main">
  <p:tag name="NUM" val="10"/>
</p:tagLst>
</file>

<file path=ppt/tags/tag63.xml><?xml version="1.0" encoding="utf-8"?>
<p:tagLst xmlns:a="http://schemas.openxmlformats.org/drawingml/2006/main" xmlns:r="http://schemas.openxmlformats.org/officeDocument/2006/relationships" xmlns:p="http://schemas.openxmlformats.org/presentationml/2006/main">
  <p:tag name="NUM" val="11"/>
</p:tagLst>
</file>

<file path=ppt/tags/tag64.xml><?xml version="1.0" encoding="utf-8"?>
<p:tagLst xmlns:a="http://schemas.openxmlformats.org/drawingml/2006/main" xmlns:r="http://schemas.openxmlformats.org/officeDocument/2006/relationships" xmlns:p="http://schemas.openxmlformats.org/presentationml/2006/main">
  <p:tag name="NUM" val="12"/>
</p:tagLst>
</file>

<file path=ppt/tags/tag65.xml><?xml version="1.0" encoding="utf-8"?>
<p:tagLst xmlns:a="http://schemas.openxmlformats.org/drawingml/2006/main" xmlns:r="http://schemas.openxmlformats.org/officeDocument/2006/relationships" xmlns:p="http://schemas.openxmlformats.org/presentationml/2006/main">
  <p:tag name="NUM" val="13"/>
</p:tagLst>
</file>

<file path=ppt/tags/tag66.xml><?xml version="1.0" encoding="utf-8"?>
<p:tagLst xmlns:a="http://schemas.openxmlformats.org/drawingml/2006/main" xmlns:r="http://schemas.openxmlformats.org/officeDocument/2006/relationships" xmlns:p="http://schemas.openxmlformats.org/presentationml/2006/main">
  <p:tag name="NUM" val="14"/>
</p:tagLst>
</file>

<file path=ppt/tags/tag67.xml><?xml version="1.0" encoding="utf-8"?>
<p:tagLst xmlns:a="http://schemas.openxmlformats.org/drawingml/2006/main" xmlns:r="http://schemas.openxmlformats.org/officeDocument/2006/relationships" xmlns:p="http://schemas.openxmlformats.org/presentationml/2006/main">
  <p:tag name="NUM" val="15"/>
</p:tagLst>
</file>

<file path=ppt/tags/tag68.xml><?xml version="1.0" encoding="utf-8"?>
<p:tagLst xmlns:a="http://schemas.openxmlformats.org/drawingml/2006/main" xmlns:r="http://schemas.openxmlformats.org/officeDocument/2006/relationships" xmlns:p="http://schemas.openxmlformats.org/presentationml/2006/main">
  <p:tag name="NUM" val="16"/>
</p:tagLst>
</file>

<file path=ppt/tags/tag69.xml><?xml version="1.0" encoding="utf-8"?>
<p:tagLst xmlns:a="http://schemas.openxmlformats.org/drawingml/2006/main" xmlns:r="http://schemas.openxmlformats.org/officeDocument/2006/relationships" xmlns:p="http://schemas.openxmlformats.org/presentationml/2006/main">
  <p:tag name="NUM" val="17"/>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8"/>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6"/>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4"/>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5"/>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TorontoSubwayW01-Bold"/>
        <a:ea typeface=""/>
        <a:cs typeface=""/>
      </a:majorFont>
      <a:minorFont>
        <a:latin typeface="TorontoSubwayW01-Regula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a5d69cd-e126-4579-ab69-03355d3ffec7">
      <UserInfo>
        <DisplayName>Whyte, Elizabeth</DisplayName>
        <AccountId>65</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6432D563E7494A94FB73E32C5259A3" ma:contentTypeVersion="15" ma:contentTypeDescription="Create a new document." ma:contentTypeScope="" ma:versionID="e8caaee335e4fc27622c8ce50ff64421">
  <xsd:schema xmlns:xsd="http://www.w3.org/2001/XMLSchema" xmlns:xs="http://www.w3.org/2001/XMLSchema" xmlns:p="http://schemas.microsoft.com/office/2006/metadata/properties" xmlns:ns1="http://schemas.microsoft.com/sharepoint/v3" xmlns:ns3="6a5d69cd-e126-4579-ab69-03355d3ffec7" xmlns:ns4="017ae1d4-15d1-4c27-8c89-430e4c353835" targetNamespace="http://schemas.microsoft.com/office/2006/metadata/properties" ma:root="true" ma:fieldsID="a7b9bd771a0fe8e45893b295905acf61" ns1:_="" ns3:_="" ns4:_="">
    <xsd:import namespace="http://schemas.microsoft.com/sharepoint/v3"/>
    <xsd:import namespace="6a5d69cd-e126-4579-ab69-03355d3ffec7"/>
    <xsd:import namespace="017ae1d4-15d1-4c27-8c89-430e4c35383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ServiceAutoKeyPoints" minOccurs="0"/>
                <xsd:element ref="ns4: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5d69cd-e126-4579-ab69-03355d3ffec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7ae1d4-15d1-4c27-8c89-430e4c35383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83A0BD-01E7-421D-B994-D1921D1C3ED3}">
  <ds:schemaRefs>
    <ds:schemaRef ds:uri="http://schemas.microsoft.com/office/infopath/2007/PartnerControls"/>
    <ds:schemaRef ds:uri="http://schemas.microsoft.com/sharepoint/v3"/>
    <ds:schemaRef ds:uri="http://purl.org/dc/dcmitype/"/>
    <ds:schemaRef ds:uri="http://www.w3.org/XML/1998/namespace"/>
    <ds:schemaRef ds:uri="http://schemas.microsoft.com/office/2006/documentManagement/types"/>
    <ds:schemaRef ds:uri="6a5d69cd-e126-4579-ab69-03355d3ffec7"/>
    <ds:schemaRef ds:uri="http://purl.org/dc/elements/1.1/"/>
    <ds:schemaRef ds:uri="http://purl.org/dc/terms/"/>
    <ds:schemaRef ds:uri="http://schemas.openxmlformats.org/package/2006/metadata/core-properties"/>
    <ds:schemaRef ds:uri="017ae1d4-15d1-4c27-8c89-430e4c353835"/>
    <ds:schemaRef ds:uri="http://schemas.microsoft.com/office/2006/metadata/properties"/>
  </ds:schemaRefs>
</ds:datastoreItem>
</file>

<file path=customXml/itemProps2.xml><?xml version="1.0" encoding="utf-8"?>
<ds:datastoreItem xmlns:ds="http://schemas.openxmlformats.org/officeDocument/2006/customXml" ds:itemID="{7059597C-9CFA-41B3-9892-573DE5533701}">
  <ds:schemaRefs>
    <ds:schemaRef ds:uri="http://schemas.microsoft.com/sharepoint/v3/contenttype/forms"/>
  </ds:schemaRefs>
</ds:datastoreItem>
</file>

<file path=customXml/itemProps3.xml><?xml version="1.0" encoding="utf-8"?>
<ds:datastoreItem xmlns:ds="http://schemas.openxmlformats.org/officeDocument/2006/customXml" ds:itemID="{ECDE7836-A7D4-49C0-A298-28E427F7E7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a5d69cd-e126-4579-ab69-03355d3ffec7"/>
    <ds:schemaRef ds:uri="017ae1d4-15d1-4c27-8c89-430e4c3538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1678</Words>
  <Application>Microsoft Office PowerPoint</Application>
  <PresentationFormat>Widescreen</PresentationFormat>
  <Paragraphs>202</Paragraphs>
  <Slides>26</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Times New Roman</vt:lpstr>
      <vt:lpstr>TorontoSubwayW01-Bold</vt:lpstr>
      <vt:lpstr>TorontoSubwayW01-Regular</vt:lpstr>
      <vt:lpstr>Wingdings</vt:lpstr>
      <vt:lpstr>Office Theme</vt:lpstr>
      <vt:lpstr>PowerPoint Presentation</vt:lpstr>
      <vt:lpstr>Aperçu de l’exposé</vt:lpstr>
      <vt:lpstr>La structure du nouveau Plan officiel</vt:lpstr>
      <vt:lpstr>PowerPoint Presentation</vt:lpstr>
      <vt:lpstr>Les questions transversales </vt:lpstr>
      <vt:lpstr>PowerPoint Presentation</vt:lpstr>
      <vt:lpstr>PowerPoint Presentation</vt:lpstr>
      <vt:lpstr>PowerPoint Presentation</vt:lpstr>
      <vt:lpstr>PowerPoint Presentation</vt:lpstr>
      <vt:lpstr>Les désignations urbaines</vt:lpstr>
      <vt:lpstr>Les désignations urbaines – Exemple : le transect du secteur urbain intérieur</vt:lpstr>
      <vt:lpstr>Les désignations urbaines – Le transect du centre-ville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 prochaines étapes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2020-12-29T15:31:03Z</dcterms:created>
  <dcterms:modified xsi:type="dcterms:W3CDTF">2021-02-19T20:45:53Z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Year">
    <vt:lpwstr>6;#2020|b5a8e3c3-c376-468f-966b-959e85acff83</vt:lpwstr>
  </property>
  <property fmtid="{D5CDD505-2E9C-101B-9397-08002B2CF9AE}" pid="3" name="Official Plan Document Type">
    <vt:lpwstr>105;#Presentation|4a09d7c0-fa4d-4b43-87a9-b729c62ddd2a</vt:lpwstr>
  </property>
  <property fmtid="{D5CDD505-2E9C-101B-9397-08002B2CF9AE}" pid="4" name="Official Plan Section">
    <vt:lpwstr/>
  </property>
  <property fmtid="{D5CDD505-2E9C-101B-9397-08002B2CF9AE}" pid="5" name="Document Status">
    <vt:lpwstr>7;#Final|53164e08-ac69-480d-b0e5-3db49cefe3bb</vt:lpwstr>
  </property>
  <property fmtid="{D5CDD505-2E9C-101B-9397-08002B2CF9AE}" pid="6" name="ContentTypeId">
    <vt:lpwstr>0x010100586432D563E7494A94FB73E32C5259A3</vt:lpwstr>
  </property>
</Properties>
</file>